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489" r:id="rId2"/>
    <p:sldId id="275" r:id="rId3"/>
    <p:sldId id="429" r:id="rId4"/>
    <p:sldId id="430" r:id="rId5"/>
    <p:sldId id="405" r:id="rId6"/>
    <p:sldId id="486" r:id="rId7"/>
    <p:sldId id="487" r:id="rId8"/>
    <p:sldId id="415" r:id="rId9"/>
    <p:sldId id="428" r:id="rId10"/>
    <p:sldId id="488" r:id="rId11"/>
    <p:sldId id="400" r:id="rId12"/>
    <p:sldId id="329" r:id="rId13"/>
    <p:sldId id="406" r:id="rId14"/>
    <p:sldId id="407" r:id="rId15"/>
    <p:sldId id="412" r:id="rId16"/>
    <p:sldId id="358" r:id="rId17"/>
    <p:sldId id="359" r:id="rId18"/>
    <p:sldId id="454" r:id="rId19"/>
    <p:sldId id="431" r:id="rId20"/>
    <p:sldId id="408" r:id="rId21"/>
    <p:sldId id="422" r:id="rId22"/>
    <p:sldId id="416" r:id="rId23"/>
    <p:sldId id="419" r:id="rId24"/>
    <p:sldId id="409" r:id="rId25"/>
    <p:sldId id="410" r:id="rId26"/>
    <p:sldId id="417" r:id="rId27"/>
    <p:sldId id="418" r:id="rId28"/>
    <p:sldId id="436" r:id="rId29"/>
    <p:sldId id="420" r:id="rId30"/>
    <p:sldId id="411" r:id="rId31"/>
    <p:sldId id="432" r:id="rId32"/>
    <p:sldId id="423" r:id="rId33"/>
    <p:sldId id="424" r:id="rId34"/>
    <p:sldId id="360" r:id="rId35"/>
    <p:sldId id="362" r:id="rId36"/>
    <p:sldId id="426" r:id="rId37"/>
    <p:sldId id="425" r:id="rId38"/>
    <p:sldId id="363" r:id="rId39"/>
    <p:sldId id="364" r:id="rId40"/>
    <p:sldId id="490" r:id="rId41"/>
    <p:sldId id="491" r:id="rId42"/>
    <p:sldId id="427" r:id="rId43"/>
    <p:sldId id="261" r:id="rId44"/>
    <p:sldId id="264" r:id="rId45"/>
    <p:sldId id="492" r:id="rId46"/>
    <p:sldId id="446" r:id="rId47"/>
    <p:sldId id="447" r:id="rId48"/>
    <p:sldId id="449" r:id="rId49"/>
    <p:sldId id="450" r:id="rId50"/>
    <p:sldId id="451" r:id="rId51"/>
    <p:sldId id="493" r:id="rId52"/>
    <p:sldId id="494" r:id="rId53"/>
    <p:sldId id="495" r:id="rId54"/>
    <p:sldId id="452" r:id="rId55"/>
    <p:sldId id="453" r:id="rId56"/>
    <p:sldId id="456" r:id="rId57"/>
    <p:sldId id="467" r:id="rId58"/>
    <p:sldId id="455" r:id="rId59"/>
    <p:sldId id="466" r:id="rId60"/>
    <p:sldId id="457" r:id="rId61"/>
    <p:sldId id="459" r:id="rId62"/>
    <p:sldId id="460" r:id="rId63"/>
    <p:sldId id="461" r:id="rId64"/>
    <p:sldId id="462" r:id="rId65"/>
    <p:sldId id="464" r:id="rId66"/>
    <p:sldId id="465" r:id="rId67"/>
    <p:sldId id="433" r:id="rId68"/>
    <p:sldId id="365" r:id="rId69"/>
    <p:sldId id="366" r:id="rId70"/>
    <p:sldId id="337" r:id="rId71"/>
    <p:sldId id="314" r:id="rId72"/>
    <p:sldId id="444" r:id="rId73"/>
    <p:sldId id="463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489"/>
            <p14:sldId id="275"/>
            <p14:sldId id="429"/>
            <p14:sldId id="430"/>
          </p14:sldIdLst>
        </p14:section>
        <p14:section name="Visualización de datos II" id="{A3291F99-C082-C04D-BD29-74AD9935121C}">
          <p14:sldIdLst>
            <p14:sldId id="405"/>
            <p14:sldId id="486"/>
            <p14:sldId id="487"/>
          </p14:sldIdLst>
        </p14:section>
        <p14:section name="I. Breve repaso de los principios de visualizacion de datos" id="{D3448F2A-EB00-AC42-ADC2-B39705A80A5F}">
          <p14:sldIdLst>
            <p14:sldId id="415"/>
            <p14:sldId id="428"/>
            <p14:sldId id="488"/>
            <p14:sldId id="400"/>
          </p14:sldIdLst>
        </p14:section>
        <p14:section name="II. Distinción de Metodos: Parametricos vs. No Parametricos" id="{F06AC147-1820-E64A-873C-8C467231AE8F}">
          <p14:sldIdLst>
            <p14:sldId id="329"/>
            <p14:sldId id="406"/>
            <p14:sldId id="407"/>
            <p14:sldId id="412"/>
          </p14:sldIdLst>
        </p14:section>
        <p14:section name="III. Objetivo: Funciones de Densidad" id="{A99E6394-6FC2-C845-A0AE-7F156485CD1D}">
          <p14:sldIdLst>
            <p14:sldId id="358"/>
            <p14:sldId id="359"/>
            <p14:sldId id="454"/>
            <p14:sldId id="431"/>
            <p14:sldId id="408"/>
            <p14:sldId id="422"/>
          </p14:sldIdLst>
        </p14:section>
        <p14:section name="IV. Histograma" id="{532BBC8B-79E2-8641-8A2D-C0B21F790FD3}">
          <p14:sldIdLst>
            <p14:sldId id="416"/>
            <p14:sldId id="419"/>
            <p14:sldId id="409"/>
            <p14:sldId id="410"/>
            <p14:sldId id="417"/>
            <p14:sldId id="418"/>
            <p14:sldId id="436"/>
            <p14:sldId id="420"/>
          </p14:sldIdLst>
        </p14:section>
        <p14:section name="V. Kernels" id="{8866D8F9-C935-0446-99D8-2B1A4583B9FC}">
          <p14:sldIdLst>
            <p14:sldId id="411"/>
            <p14:sldId id="432"/>
            <p14:sldId id="423"/>
            <p14:sldId id="424"/>
            <p14:sldId id="360"/>
            <p14:sldId id="362"/>
            <p14:sldId id="426"/>
            <p14:sldId id="425"/>
            <p14:sldId id="363"/>
          </p14:sldIdLst>
        </p14:section>
        <p14:section name="VI. Aplicación en Economia Laboral y del Consumidor" id="{9CEA252C-34B0-1948-BC7F-83039455EB12}">
          <p14:sldIdLst>
            <p14:sldId id="364"/>
            <p14:sldId id="490"/>
            <p14:sldId id="491"/>
            <p14:sldId id="427"/>
            <p14:sldId id="261"/>
            <p14:sldId id="264"/>
            <p14:sldId id="492"/>
            <p14:sldId id="446"/>
            <p14:sldId id="447"/>
            <p14:sldId id="449"/>
            <p14:sldId id="450"/>
            <p14:sldId id="451"/>
            <p14:sldId id="493"/>
            <p14:sldId id="494"/>
            <p14:sldId id="495"/>
            <p14:sldId id="452"/>
            <p14:sldId id="453"/>
            <p14:sldId id="456"/>
            <p14:sldId id="467"/>
            <p14:sldId id="455"/>
            <p14:sldId id="466"/>
            <p14:sldId id="457"/>
            <p14:sldId id="459"/>
            <p14:sldId id="460"/>
            <p14:sldId id="461"/>
            <p14:sldId id="462"/>
            <p14:sldId id="464"/>
            <p14:sldId id="465"/>
          </p14:sldIdLst>
        </p14:section>
        <p14:section name="VI. Aplicaciones en Economia" id="{CF699739-05CE-704F-9F15-B038D141A05B}">
          <p14:sldIdLst>
            <p14:sldId id="433"/>
            <p14:sldId id="365"/>
            <p14:sldId id="366"/>
          </p14:sldIdLst>
        </p14:section>
        <p14:section name="Conclusiones finales" id="{30AE4762-25DE-C74D-AF95-4AEC0CC37FB0}">
          <p14:sldIdLst>
            <p14:sldId id="337"/>
            <p14:sldId id="314"/>
            <p14:sldId id="444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128"/>
    <p:restoredTop sz="87519"/>
  </p:normalViewPr>
  <p:slideViewPr>
    <p:cSldViewPr snapToGrid="0">
      <p:cViewPr varScale="1">
        <p:scale>
          <a:sx n="72" d="100"/>
          <a:sy n="72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57B98-7F31-0D42-9B7E-63D1E3B1FEB1}" type="datetimeFigureOut">
              <a:rPr lang="es-ES_tradnl" smtClean="0"/>
              <a:t>26/8/25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B6AD-E852-0649-B090-0B587A2ABB49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20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41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944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9910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03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6483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5331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56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829810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549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640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paper: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/S0306919218302197?casa_token=Et325wEaGO0AAAAA:Sfl5aLohKkyxCwgDO2ww6Wyk0tHE0Xc9kadH1jT67cdn9Tu4gTsxcxGL3BcjiP7l1tG_ObJMXhk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66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7431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67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80278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70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0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2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Material: </a:t>
            </a:r>
          </a:p>
          <a:p>
            <a:r>
              <a:rPr lang="es-ES_tradnl" dirty="0"/>
              <a:t>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Chen, Yen-Chi (2024) “STAT 425: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Introduction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Nonparametric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Statistics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”</a:t>
            </a:r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071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239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2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A44-393B-2349-9636-C2E629343387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47D-E2B9-0645-9126-214ED2EB266F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B08E-9945-494E-8140-072E164898FC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DD35-DA54-6249-8929-31941A6F915E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3375-BE77-974E-B796-FE3045409A94}" type="datetime1">
              <a:rPr lang="en-US" smtClean="0"/>
              <a:t>8/26/25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ED56-00FC-634F-B6C2-E86770DA063E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F7AF-5390-6D41-B3C2-4512AD8DC48F}" type="datetime1">
              <a:rPr lang="en-US" smtClean="0"/>
              <a:t>8/26/25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A76-D706-234B-B88E-FA9EF4D7D110}" type="datetime1">
              <a:rPr lang="en-US" smtClean="0"/>
              <a:t>8/26/25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C583-3803-924E-B51C-25F9B096D826}" type="datetime1">
              <a:rPr lang="en-US" smtClean="0"/>
              <a:t>8/26/25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20E7-E151-324B-B310-BE89353755F2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3A3E-DA75-EC4A-9046-4A3B26FBAAC1}" type="datetime1">
              <a:rPr lang="en-US" smtClean="0"/>
              <a:t>8/26/25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03A4A31-8716-1243-A06A-E7884CD293D7}" type="datetime1">
              <a:rPr lang="en-US" noProof="0" smtClean="0"/>
              <a:t>8/26/25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exels.com/photo/dart-dartboard-game-precision-242494/" TargetMode="External"/><Relationship Id="rId4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68AR42587033@campus.economicas.uba.ar" TargetMode="External"/><Relationship Id="rId2" Type="http://schemas.openxmlformats.org/officeDocument/2006/relationships/hyperlink" Target="mailto:12TE46755114@campus.economicas.uba.a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calendly.com/m-n-romero91/30min-office-hours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devopedia.org/exploratory-data-analysi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heers_beer.jpg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65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Visualización II: Métodos No Paramétricos</a:t>
            </a:r>
            <a:b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kern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Histogramas &amp; Kernels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</a:t>
            </a:r>
            <a:r>
              <a:rPr lang="es-ES" sz="28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331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9F58E-2AE2-A286-0750-4512C40EF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29066" cy="5645827"/>
          </a:xfrm>
        </p:spPr>
        <p:txBody>
          <a:bodyPr/>
          <a:lstStyle/>
          <a:p>
            <a:r>
              <a:rPr lang="es-ES_tradnl" dirty="0"/>
              <a:t>¡Practicamos de nuevo!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52B5AAB-CD46-18C9-AEF8-D255BE51C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60" y="148923"/>
            <a:ext cx="4203489" cy="656015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7A2B22-8EDC-6FEB-EB83-2C803BD2F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06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4E03-615A-F548-510B-68585BF7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Clase nos enfocamos en Una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/>
                  <a:t>Entender la distribución de un variable de interés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variable de interés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s-ES_tradnl" dirty="0"/>
                  <a:t> distribución de </a:t>
                </a:r>
                <a14:m>
                  <m:oMath xmlns:m="http://schemas.openxmlformats.org/officeDocument/2006/math">
                    <m:r>
                      <a:rPr lang="es-ES_tradnl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endParaRPr lang="es-ES_tradnl" dirty="0">
                  <a:solidFill>
                    <a:srgbClr val="002060"/>
                  </a:solidFill>
                </a:endParaRP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Visualizamos con:</a:t>
                </a:r>
              </a:p>
              <a:p>
                <a:pPr lvl="1"/>
                <a:r>
                  <a:rPr lang="es-ES_tradnl" dirty="0"/>
                  <a:t>Histogramas</a:t>
                </a:r>
              </a:p>
              <a:p>
                <a:pPr lvl="1"/>
                <a:r>
                  <a:rPr lang="es-ES_tradnl" dirty="0"/>
                  <a:t>Kernels (?)</a:t>
                </a:r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D4D47-DE3D-0C95-A3C8-710BFE5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7ABA82E-C1D0-AB22-574B-BDFB5B7342C8}"/>
              </a:ext>
            </a:extLst>
          </p:cNvPr>
          <p:cNvSpPr/>
          <p:nvPr/>
        </p:nvSpPr>
        <p:spPr>
          <a:xfrm>
            <a:off x="3726872" y="4375873"/>
            <a:ext cx="249381" cy="902710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443C-737F-6FF4-7870-D391B26EB01D}"/>
              </a:ext>
            </a:extLst>
          </p:cNvPr>
          <p:cNvSpPr txBox="1"/>
          <p:nvPr/>
        </p:nvSpPr>
        <p:spPr>
          <a:xfrm>
            <a:off x="4225635" y="4324476"/>
            <a:ext cx="2784764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002060"/>
                </a:solidFill>
                <a:latin typeface="Gill Sans Nova Light" panose="020B0302020104020203" pitchFamily="34" charset="0"/>
              </a:rPr>
              <a:t>Métodos No Paramétricos</a:t>
            </a:r>
          </a:p>
        </p:txBody>
      </p:sp>
    </p:spTree>
    <p:extLst>
      <p:ext uri="{BB962C8B-B14F-4D97-AF65-F5344CB8AC3E}">
        <p14:creationId xmlns:p14="http://schemas.microsoft.com/office/powerpoint/2010/main" val="5222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Paramétricos vs. No paramétricos: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Distinción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5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B10-5A07-445E-D93F-5A3BAA3D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conocemos: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Estimación Paramétrica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Conocemos la forma funcional de una variable aleatoria continua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Ejemplo: Distribución Normal </a:t>
                </a:r>
                <a:endParaRPr lang="es-ES_tradnl" dirty="0">
                  <a:solidFill>
                    <a:srgbClr val="002060"/>
                  </a:solidFill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Parámetros: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s-ES_tradnl" dirty="0"/>
                  <a:t> 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¿Ejemplos? 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b="-581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1A74A-50AB-ECD9-F7E7-D668B2A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22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9C22-4B30-47BE-8AD2-7D0A5A4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Limitaciones: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Modelos Paramétricos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Impone una estructura de la variable de interés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en función de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Supuesto: Modelo lineal: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chemeClr val="accent2"/>
                    </a:solidFill>
                  </a:rPr>
                  <a:t>Riesgos</a:t>
                </a:r>
                <a:r>
                  <a:rPr lang="es-ES_tradnl" dirty="0"/>
                  <a:t> de una </a:t>
                </a:r>
                <a:r>
                  <a:rPr lang="es-ES_tradnl" dirty="0">
                    <a:solidFill>
                      <a:srgbClr val="002060"/>
                    </a:solidFill>
                  </a:rPr>
                  <a:t>mala especificación</a:t>
                </a:r>
                <a:r>
                  <a:rPr lang="es-ES_tradnl" dirty="0"/>
                  <a:t>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Hacer inferencia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Predecir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Recomendaciones de política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93A8E-093E-FEB5-BAFA-D4AC7085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006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FAFF-4C45-E378-7187-C6714616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Modelos No Paramétricos: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F507-9472-CF65-C0E4-51B12149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Remplazamos funciones de densidad y distribuciones </a:t>
            </a:r>
            <a:r>
              <a:rPr lang="es-ES_tradnl" dirty="0">
                <a:solidFill>
                  <a:schemeClr val="accent2"/>
                </a:solidFill>
              </a:rPr>
              <a:t>desconocidas</a:t>
            </a:r>
            <a:r>
              <a:rPr lang="es-ES_tradnl" dirty="0"/>
              <a:t> con </a:t>
            </a:r>
            <a:r>
              <a:rPr lang="es-ES_tradnl" dirty="0">
                <a:solidFill>
                  <a:srgbClr val="002060"/>
                </a:solidFill>
              </a:rPr>
              <a:t>estimadores de densidad no paramétricos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Intuitiva</a:t>
            </a:r>
            <a:r>
              <a:rPr lang="es-ES_tradnl" dirty="0"/>
              <a:t>: Con muchos datos, esto estimadores revelan aspectos de los datos que son </a:t>
            </a:r>
            <a:r>
              <a:rPr lang="es-ES_tradnl" dirty="0">
                <a:solidFill>
                  <a:srgbClr val="002060"/>
                </a:solidFill>
              </a:rPr>
              <a:t>invisibles</a:t>
            </a:r>
            <a:r>
              <a:rPr lang="es-ES_tradnl" dirty="0"/>
              <a:t> a las técnicas paramétricas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Técnica</a:t>
            </a:r>
            <a:r>
              <a:rPr lang="es-ES_tradnl" dirty="0"/>
              <a:t>: Estimadores</a:t>
            </a:r>
            <a:r>
              <a:rPr lang="es-ES_tradnl" dirty="0">
                <a:solidFill>
                  <a:srgbClr val="002060"/>
                </a:solidFill>
              </a:rPr>
              <a:t> consistentes </a:t>
            </a:r>
            <a:r>
              <a:rPr lang="es-ES_tradnl" dirty="0"/>
              <a:t>bajo supuestos menos restrictivos que los paramétricos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A5529-2227-9A72-9998-C583EEA8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No Paramétricos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Formalmente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Objetivo: Conocer la  Distribución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 </a:t>
                </a:r>
                <a:r>
                  <a:rPr lang="es-ES_tradnl" dirty="0">
                    <a:solidFill>
                      <a:srgbClr val="0070C0"/>
                    </a:solidFill>
                  </a:rPr>
                  <a:t>continua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Problema</a:t>
                </a:r>
                <a:r>
                  <a:rPr lang="es-ES_tradnl" dirty="0"/>
                  <a:t>: Estimar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Similar a estimar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Ejemplo</a:t>
                </a:r>
                <a:r>
                  <a:rPr lang="es-ES_tradnl" dirty="0"/>
                  <a:t>: conocer la distribución del ingreso familiar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_tradnl" dirty="0"/>
                  <a:t> (¿</a:t>
                </a:r>
                <a:r>
                  <a:rPr lang="es-ES_tradnl" dirty="0">
                    <a:solidFill>
                      <a:srgbClr val="002060"/>
                    </a:solidFill>
                  </a:rPr>
                  <a:t>otros</a:t>
                </a:r>
                <a:r>
                  <a:rPr lang="es-ES_tradnl" dirty="0"/>
                  <a:t>?)</a:t>
                </a:r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2487-2F41-45F2-844D-5C6B98F2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Una distribución teórica conocida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de densidad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diagram of a function&#10;&#10;Description automatically generated">
            <a:extLst>
              <a:ext uri="{FF2B5EF4-FFF2-40B4-BE49-F238E27FC236}">
                <a16:creationId xmlns:a16="http://schemas.microsoft.com/office/drawing/2014/main" id="{EA99AE2A-9FC7-4360-AC12-9B51CB655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73106"/>
            <a:ext cx="5157787" cy="27485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acumulada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graph of a function&#10;&#10;Description automatically generated">
            <a:extLst>
              <a:ext uri="{FF2B5EF4-FFF2-40B4-BE49-F238E27FC236}">
                <a16:creationId xmlns:a16="http://schemas.microsoft.com/office/drawing/2014/main" id="{6267248F-36D4-7082-9D15-FEE2FD08D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73321"/>
            <a:ext cx="5183188" cy="2948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C89A-B02E-5CEC-F11E-9CA156CA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70FBB-BBDF-FF53-2D23-7B500A6701EB}"/>
              </a:ext>
            </a:extLst>
          </p:cNvPr>
          <p:cNvSpPr txBox="1"/>
          <p:nvPr/>
        </p:nvSpPr>
        <p:spPr>
          <a:xfrm>
            <a:off x="923542" y="5942568"/>
            <a:ext cx="1043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Devidson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&amp;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MacKinnon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(2004)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Econometric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theory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and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methods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/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s-ES_tradnl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C445ACF-CCE3-6D90-43B4-EC8431A4B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610" y="3107780"/>
                <a:ext cx="3143929" cy="708848"/>
              </a:xfrm>
              <a:prstGeom prst="rect">
                <a:avLst/>
              </a:prstGeom>
              <a:blipFill>
                <a:blip r:embed="rId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131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Intuición: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¿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Cómo estimamos la probabilidad de tirar el dardo en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  <a:endParaRPr lang="es-ES_tradnl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r="-120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Aproximación</a:t>
                </a:r>
                <a:r>
                  <a:rPr lang="es-ES_tradnl" dirty="0"/>
                  <a:t>: método para estimar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que funciona para cualquier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b="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¿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cuán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b="0" dirty="0"/>
                  <a:t>?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1956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arts hitting the bullseye of a dartboard&#10;&#10;Description automatically generated">
            <a:extLst>
              <a:ext uri="{FF2B5EF4-FFF2-40B4-BE49-F238E27FC236}">
                <a16:creationId xmlns:a16="http://schemas.microsoft.com/office/drawing/2014/main" id="{F2BD0D5D-76C9-7272-5FB9-A376EF089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9800" y="2026920"/>
            <a:ext cx="5594728" cy="3705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0.  Cuestiones operativas del curso: Recordatorios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Visualización de datos II: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Repaso de los principios para la visualización de los datos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Distinción de Métodos Paramétricos y No Paramétricos 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Objetivo</a:t>
            </a:r>
            <a:r>
              <a:rPr lang="es-ES_tradnl" dirty="0"/>
              <a:t>: Funciones de Densidad e Intuición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ejemplo, concepto, formula, intuición, recomendaciones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Estimación Kernel</a:t>
            </a:r>
            <a:r>
              <a:rPr lang="es-ES_tradnl" dirty="0"/>
              <a:t>: formula, ilustración, tipo de funciones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Aplicaciones</a:t>
            </a:r>
            <a:r>
              <a:rPr lang="es-ES_tradnl" dirty="0"/>
              <a:t> en Economía Laboral y de Consumidores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 para conocer la Distribución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En términos generales: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parámetro no conocido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Solución</a:t>
                </a:r>
                <a:r>
                  <a:rPr lang="es-ES_tradnl" dirty="0"/>
                  <a:t>: aproximación no paramétrica sin supuestos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 b="-319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0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Intuición: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términos más formales…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solidFill>
                      <a:srgbClr val="002060"/>
                    </a:solidFill>
                  </a:rPr>
                  <a:t>Idea</a:t>
                </a:r>
                <a:r>
                  <a:rPr lang="es-ES_tradnl" b="0" dirty="0"/>
                  <a:t>: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cuan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muy cerca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b="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Para una muestra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s-ES_tradnl" dirty="0"/>
                  <a:t>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s-ES_tradnl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s-ES_tradnl" dirty="0"/>
                  <a:t>debería haber relativamente más puntos 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5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Ejemplo, Formula, Intuición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Chen, Yen-Chi (2024) “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 425: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Introduction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to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Nonparametric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Statistics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Sosa Escudero (2020) “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Densidad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y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regresión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no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paramétrica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2624-3227-002C-342E-9C359C01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Distribución del Salario en Perú</a:t>
            </a:r>
          </a:p>
        </p:txBody>
      </p:sp>
      <p:pic>
        <p:nvPicPr>
          <p:cNvPr id="6" name="Content Placeholder 5" descr="A graph of different levels of labor&#10;&#10;Description automatically generated with medium confidence">
            <a:extLst>
              <a:ext uri="{FF2B5EF4-FFF2-40B4-BE49-F238E27FC236}">
                <a16:creationId xmlns:a16="http://schemas.microsoft.com/office/drawing/2014/main" id="{B8E22593-8880-0786-DB24-8F15216B5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840" y="1407724"/>
            <a:ext cx="7306408" cy="5313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B267-6643-85D3-2D59-6473CA39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492A-001E-DF98-D96A-40D6393DDA04}"/>
              </a:ext>
            </a:extLst>
          </p:cNvPr>
          <p:cNvSpPr txBox="1"/>
          <p:nvPr/>
        </p:nvSpPr>
        <p:spPr>
          <a:xfrm>
            <a:off x="211590" y="4756150"/>
            <a:ext cx="2318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Elaboración propia usando Encuesta Permanente de Empleo (EPE) Perú</a:t>
            </a:r>
          </a:p>
        </p:txBody>
      </p:sp>
    </p:spTree>
    <p:extLst>
      <p:ext uri="{BB962C8B-B14F-4D97-AF65-F5344CB8AC3E}">
        <p14:creationId xmlns:p14="http://schemas.microsoft.com/office/powerpoint/2010/main" val="4099323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Objetivo</a:t>
                </a:r>
                <a:r>
                  <a:rPr lang="es-ES_tradnl" dirty="0"/>
                  <a:t>: Estimar función de densidad de probabilidad (PDF)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distinta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Derivada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es </a:t>
                </a:r>
                <a:r>
                  <a:rPr lang="es-ES_tradnl" dirty="0">
                    <a:solidFill>
                      <a:srgbClr val="002060"/>
                    </a:solidFill>
                  </a:rPr>
                  <a:t>continua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acotada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3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: Partición del rango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en varios </a:t>
                </a:r>
                <a:r>
                  <a:rPr lang="es-ES_tradnl" dirty="0">
                    <a:solidFill>
                      <a:srgbClr val="002060"/>
                    </a:solidFill>
                  </a:rPr>
                  <a:t>bins </a:t>
                </a:r>
                <a:r>
                  <a:rPr lang="es-ES_tradnl" dirty="0"/>
                  <a:t>usando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cantidad de observaciones </a:t>
                </a:r>
                <a:r>
                  <a:rPr lang="es-ES_tradnl" dirty="0"/>
                  <a:t>en un bin como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estimación</a:t>
                </a:r>
                <a:r>
                  <a:rPr lang="es-ES_tradnl" dirty="0"/>
                  <a:t> de la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le llamamos </a:t>
                </a:r>
                <a:r>
                  <a:rPr lang="es-ES_tradnl" dirty="0">
                    <a:solidFill>
                      <a:srgbClr val="002060"/>
                    </a:solidFill>
                  </a:rPr>
                  <a:t>soporte</a:t>
                </a:r>
                <a:r>
                  <a:rPr lang="es-ES_tradnl" dirty="0"/>
                  <a:t> de la función de densidad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 tenemos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bins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/>
                  <a:t>En este caso, para un punto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 la estimación de densidad del </a:t>
                </a: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 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311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5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207647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36D-F41F-684A-8D44-E3351165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para la Visualización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538-C70A-C83D-009A-86FB316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Probar:</a:t>
            </a:r>
          </a:p>
          <a:p>
            <a:pPr lvl="1"/>
            <a:r>
              <a:rPr lang="es-ES_tradnl" dirty="0"/>
              <a:t>Distintos </a:t>
            </a:r>
            <a:r>
              <a:rPr lang="es-ES_tradnl" dirty="0">
                <a:solidFill>
                  <a:srgbClr val="002060"/>
                </a:solidFill>
              </a:rPr>
              <a:t>anchos de banda </a:t>
            </a:r>
            <a:r>
              <a:rPr lang="es-ES_tradnl" dirty="0"/>
              <a:t>(largos) del histograma</a:t>
            </a:r>
          </a:p>
          <a:p>
            <a:pPr lvl="1"/>
            <a:r>
              <a:rPr lang="es-ES_tradnl" dirty="0"/>
              <a:t>Distintos números de </a:t>
            </a:r>
            <a:r>
              <a:rPr lang="es-ES_tradnl" dirty="0">
                <a:solidFill>
                  <a:srgbClr val="002060"/>
                </a:solidFill>
              </a:rPr>
              <a:t>bins</a:t>
            </a:r>
          </a:p>
          <a:p>
            <a:r>
              <a:rPr lang="es-ES_tradnl" dirty="0"/>
              <a:t>Salarios, Ingresos o Beneficios:</a:t>
            </a:r>
          </a:p>
          <a:p>
            <a:pPr lvl="1"/>
            <a:r>
              <a:rPr lang="es-ES_tradnl" dirty="0"/>
              <a:t>Útil dejar a un </a:t>
            </a:r>
            <a:r>
              <a:rPr lang="es-ES_tradnl" dirty="0">
                <a:solidFill>
                  <a:srgbClr val="002060"/>
                </a:solidFill>
              </a:rPr>
              <a:t>costado </a:t>
            </a:r>
            <a:r>
              <a:rPr lang="es-ES_tradnl" dirty="0">
                <a:solidFill>
                  <a:srgbClr val="FF0000"/>
                </a:solidFill>
              </a:rPr>
              <a:t>valores extremos </a:t>
            </a:r>
          </a:p>
          <a:p>
            <a:pPr lvl="2"/>
            <a:r>
              <a:rPr lang="es-ES_tradnl" dirty="0"/>
              <a:t>Reglas prácticas: 1% o 0.1% o usar reglas de detección de </a:t>
            </a:r>
            <a:r>
              <a:rPr lang="es-ES_tradnl" i="1" dirty="0" err="1"/>
              <a:t>outliers</a:t>
            </a:r>
            <a:r>
              <a:rPr lang="es-ES_tradnl" dirty="0"/>
              <a:t> (tutorial)</a:t>
            </a:r>
          </a:p>
          <a:p>
            <a:r>
              <a:rPr lang="es-ES_tradnl" dirty="0"/>
              <a:t>Sumar líneas verticales de promedios, medianas, o valor de corte (</a:t>
            </a:r>
            <a:r>
              <a:rPr lang="es-ES_tradnl" dirty="0" err="1"/>
              <a:t>cutoffs</a:t>
            </a:r>
            <a:r>
              <a:rPr lang="es-ES_tradnl" dirty="0"/>
              <a:t>)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6B18-2909-5E22-6EFF-33CF14E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noProof="0" dirty="0">
                <a:solidFill>
                  <a:srgbClr val="002060"/>
                </a:solidFill>
              </a:rPr>
              <a:t>Formación de grupos</a:t>
            </a:r>
          </a:p>
          <a:p>
            <a:pPr lvl="1"/>
            <a:r>
              <a:rPr lang="es-ES_tradnl" noProof="0" dirty="0"/>
              <a:t>Miércoles 27/08 envío email con formación de grupos restantes</a:t>
            </a:r>
          </a:p>
          <a:p>
            <a:r>
              <a:rPr lang="es-ES_tradnl" dirty="0">
                <a:solidFill>
                  <a:srgbClr val="002060"/>
                </a:solidFill>
              </a:rPr>
              <a:t>Clase 4</a:t>
            </a:r>
            <a:r>
              <a:rPr lang="es-ES_tradnl" dirty="0"/>
              <a:t>: Video</a:t>
            </a:r>
          </a:p>
          <a:p>
            <a:pPr lvl="1"/>
            <a:r>
              <a:rPr lang="es-ES_tradnl" dirty="0"/>
              <a:t>Miércoles y Viernes</a:t>
            </a:r>
            <a:endParaRPr lang="es-ES_tradnl" noProof="0" dirty="0">
              <a:solidFill>
                <a:srgbClr val="FF0000"/>
              </a:solidFill>
            </a:endParaRPr>
          </a:p>
          <a:p>
            <a:r>
              <a:rPr lang="es-ES_tradnl" noProof="0" dirty="0"/>
              <a:t>Correo de ayudantes:</a:t>
            </a:r>
            <a:endParaRPr lang="es-ES_tradnl" noProof="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3E11CC0B-99C2-8371-9FCB-9037CF3BA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369657"/>
              </p:ext>
            </p:extLst>
          </p:nvPr>
        </p:nvGraphicFramePr>
        <p:xfrm>
          <a:off x="772391" y="4820945"/>
          <a:ext cx="10647218" cy="833120"/>
        </p:xfrm>
        <a:graphic>
          <a:graphicData uri="http://schemas.openxmlformats.org/drawingml/2006/table">
            <a:tbl>
              <a:tblPr/>
              <a:tblGrid>
                <a:gridCol w="5386580">
                  <a:extLst>
                    <a:ext uri="{9D8B030D-6E8A-4147-A177-3AD203B41FA5}">
                      <a16:colId xmlns:a16="http://schemas.microsoft.com/office/drawing/2014/main" val="597322152"/>
                    </a:ext>
                  </a:extLst>
                </a:gridCol>
                <a:gridCol w="5260638">
                  <a:extLst>
                    <a:ext uri="{9D8B030D-6E8A-4147-A177-3AD203B41FA5}">
                      <a16:colId xmlns:a16="http://schemas.microsoft.com/office/drawing/2014/main" val="1001653392"/>
                    </a:ext>
                  </a:extLst>
                </a:gridCol>
              </a:tblGrid>
              <a:tr h="357032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Joaquín Lautaro Tesler 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Gabriela </a:t>
                      </a:r>
                      <a:r>
                        <a:rPr lang="es-US" sz="2000" b="1" dirty="0" err="1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Yael</a:t>
                      </a:r>
                      <a:r>
                        <a:rPr lang="es-US" sz="2000" b="1" dirty="0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 </a:t>
                      </a:r>
                      <a:r>
                        <a:rPr lang="es-US" sz="2000" b="1" dirty="0" err="1">
                          <a:effectLst/>
                          <a:latin typeface="Gill Sans Nova Light" panose="020B0302020104020203" pitchFamily="34" charset="0"/>
                          <a:ea typeface="Book Antiqua" panose="02040602050305030304" pitchFamily="18" charset="0"/>
                          <a:cs typeface="Book Antiqua" panose="02040602050305030304" pitchFamily="18" charset="0"/>
                        </a:rPr>
                        <a:t>Armoa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579851"/>
                  </a:ext>
                </a:extLst>
              </a:tr>
              <a:tr h="357032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1800" b="0" i="0" kern="1200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  <a:ea typeface="+mn-ea"/>
                          <a:cs typeface="+mn-cs"/>
                          <a:hlinkClick r:id="rId2"/>
                        </a:rPr>
                        <a:t>12TE46755114@campus.economicas.uba.ar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s-US" sz="1800" b="0" i="0" kern="1200" dirty="0">
                          <a:solidFill>
                            <a:schemeClr val="tx1"/>
                          </a:solidFill>
                          <a:effectLst/>
                          <a:latin typeface="Gill Sans Nova Light" panose="020B0302020104020203" pitchFamily="34" charset="0"/>
                          <a:ea typeface="+mn-ea"/>
                          <a:cs typeface="+mn-cs"/>
                          <a:hlinkClick r:id="rId3"/>
                        </a:rPr>
                        <a:t>68AR42587033@campus.economicas.uba.ar</a:t>
                      </a:r>
                      <a:endParaRPr lang="es-US" sz="2000" dirty="0">
                        <a:effectLst/>
                        <a:latin typeface="Gill Sans Nova Light" panose="020B0302020104020203" pitchFamily="34" charset="0"/>
                        <a:ea typeface="Times New Roman" panose="02020603050405020304" pitchFamily="18" charset="0"/>
                      </a:endParaRPr>
                    </a:p>
                  </a:txBody>
                  <a:tcPr marL="63500" marR="63500" marT="63500" marB="635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32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329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Sosa Escudero (2020):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i="1" dirty="0" err="1"/>
              <a:t>Densidad</a:t>
            </a:r>
            <a:r>
              <a:rPr lang="en-US" i="1" dirty="0"/>
              <a:t> y </a:t>
            </a:r>
            <a:r>
              <a:rPr lang="en-US" i="1" dirty="0" err="1"/>
              <a:t>regresion</a:t>
            </a:r>
            <a:r>
              <a:rPr lang="en-US" i="1" dirty="0"/>
              <a:t> no </a:t>
            </a:r>
            <a:r>
              <a:rPr lang="en-US" i="1" dirty="0" err="1"/>
              <a:t>parametrica</a:t>
            </a:r>
            <a:r>
              <a:rPr lang="en-US" i="1" dirty="0"/>
              <a:t>”</a:t>
            </a:r>
          </a:p>
          <a:p>
            <a:r>
              <a:rPr lang="en-US" sz="2600" dirty="0">
                <a:solidFill>
                  <a:srgbClr val="002060"/>
                </a:solidFill>
              </a:rPr>
              <a:t>*</a:t>
            </a:r>
            <a:r>
              <a:rPr lang="en-US" dirty="0"/>
              <a:t> Friedman, J., Hastie, T., &amp; Tibshirani, R. (2001). </a:t>
            </a:r>
            <a:r>
              <a:rPr lang="en-US" i="1" dirty="0"/>
              <a:t>The elements of statistical learning </a:t>
            </a:r>
            <a:r>
              <a:rPr lang="en-US" dirty="0"/>
              <a:t>(Vol. 1). Springer, Berlin: Springer series in statistics. </a:t>
            </a:r>
            <a:r>
              <a:rPr lang="en-US" b="1" dirty="0"/>
              <a:t>Chap. 6.2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5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 e Intuición 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>
                  <a:lnSpc>
                    <a:spcPct val="150000"/>
                  </a:lnSpc>
                </a:pPr>
                <a:endParaRPr lang="es-ES_tradnl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98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continua (y generalmente) simétrica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 ancho de banda (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smoothing bandwidth</a:t>
                </a:r>
                <a:r>
                  <a:rPr lang="es-ES_tradnl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Controlamos que tan “</a:t>
                </a:r>
                <a:r>
                  <a:rPr lang="es-ES_tradnl" dirty="0">
                    <a:solidFill>
                      <a:srgbClr val="002060"/>
                    </a:solidFill>
                  </a:rPr>
                  <a:t>suave</a:t>
                </a:r>
                <a:r>
                  <a:rPr lang="es-ES_tradnl" dirty="0"/>
                  <a:t>” es la densidad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91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55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En cada observación se estima una pequeña función de densidad alrededor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Suma todas las pequeñas funciones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83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7D5259DC-8C83-EC32-12FE-A04BDEAA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923" y="1825625"/>
            <a:ext cx="438015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5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dirty="0"/>
                  <a:t>Donde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tal que: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dirty="0"/>
                  <a:t> (simétrico en cero)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_tradnl" dirty="0"/>
                  <a:t> (integra 1)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i="1" dirty="0"/>
                  <a:t>Intuición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distintas formas funcionales de medir la distancia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>
                  <a:lnSpc>
                    <a:spcPct val="1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0814" b="-125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7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Rectangular, uniforme, o </a:t>
                </a:r>
                <a:r>
                  <a:rPr lang="es-ES_tradnl" dirty="0">
                    <a:solidFill>
                      <a:srgbClr val="002060"/>
                    </a:solidFill>
                  </a:rPr>
                  <a:t>histogramas</a:t>
                </a:r>
                <a:r>
                  <a:rPr lang="es-ES_tradnl" dirty="0"/>
                  <a:t>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&amp;    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otherwise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Gaussian o Normal estándar: 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p>
                      </m:sSup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453" b="-87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3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función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Epanechnikov (1969): función cuadrática optima de </a:t>
                </a:r>
                <a:r>
                  <a:rPr lang="es-ES_tradnl" dirty="0" err="1"/>
                  <a:t>kernel</a:t>
                </a:r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  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≤1</m:t>
                              </m:r>
                              <m:r>
                                <m:rPr>
                                  <m:nor/>
                                </m:rPr>
                                <a:rPr lang="es-ES_tradnl" dirty="0"/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48547" b="-9186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5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Ilustración por tipo de función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213D-78BA-48CD-5617-F7E57796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37</a:t>
            </a:fld>
            <a:endParaRPr lang="en-US"/>
          </a:p>
        </p:txBody>
      </p:sp>
      <p:pic>
        <p:nvPicPr>
          <p:cNvPr id="7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19FA4841-9993-692B-AEB8-F382B276B2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7558" y="1690688"/>
            <a:ext cx="9682768" cy="4072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4CD11-128B-3E15-4932-39F9649F8A6E}"/>
              </a:ext>
            </a:extLst>
          </p:cNvPr>
          <p:cNvSpPr txBox="1"/>
          <p:nvPr/>
        </p:nvSpPr>
        <p:spPr>
          <a:xfrm>
            <a:off x="923542" y="5942568"/>
            <a:ext cx="545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Hastie et al (2001)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Elements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of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Statistical learning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p194</a:t>
            </a:r>
          </a:p>
        </p:txBody>
      </p:sp>
    </p:spTree>
    <p:extLst>
      <p:ext uri="{BB962C8B-B14F-4D97-AF65-F5344CB8AC3E}">
        <p14:creationId xmlns:p14="http://schemas.microsoft.com/office/powerpoint/2010/main" val="4231367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Propiedades del estimador de densidad de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Estimador de Kernel: </a:t>
                </a:r>
                <a:r>
                  <a:rPr lang="es-ES_tradnl" dirty="0">
                    <a:solidFill>
                      <a:srgbClr val="FF0000"/>
                    </a:solidFill>
                  </a:rPr>
                  <a:t>sesgado</a:t>
                </a:r>
                <a:endParaRPr lang="es-ES_tradnl" sz="120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solidFill>
                      <a:srgbClr val="002060"/>
                    </a:solidFill>
                  </a:rPr>
                  <a:t>Trade</a:t>
                </a:r>
                <a:r>
                  <a:rPr lang="es-ES_tradnl" dirty="0">
                    <a:solidFill>
                      <a:srgbClr val="002060"/>
                    </a:solidFill>
                  </a:rPr>
                  <a:t>-off varianza-sesgo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Mayor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bando de ancho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FF0000"/>
                    </a:solidFill>
                  </a:rPr>
                  <a:t>menor varianza </a:t>
                </a:r>
                <a:r>
                  <a:rPr lang="es-ES_tradnl" dirty="0"/>
                  <a:t>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(tenemos más observaciones en la ventana), pero </a:t>
                </a:r>
                <a:r>
                  <a:rPr lang="es-ES_tradnl" dirty="0">
                    <a:solidFill>
                      <a:srgbClr val="FF0000"/>
                    </a:solidFill>
                  </a:rPr>
                  <a:t>mayor sesgo </a:t>
                </a:r>
                <a:r>
                  <a:rPr lang="es-ES_tradnl" dirty="0"/>
                  <a:t>(asumimos función constante en la ventana)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Aplicaciones en Economía Laboral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5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5168-5457-EEB9-2127-27DFCC8EE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z="4400" dirty="0"/>
              <a:t>Cuestiones operativas del curso: </a:t>
            </a:r>
            <a:r>
              <a:rPr lang="es-ES_tradnl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</a:t>
            </a:r>
            <a:r>
              <a:rPr lang="es-ES_tradnl" sz="4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Deadlines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83FBD-7284-DC97-84C0-7A38FB74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TP1</a:t>
            </a:r>
            <a:r>
              <a:rPr lang="es-ES_tradnl" dirty="0"/>
              <a:t>: Disponible</a:t>
            </a:r>
          </a:p>
          <a:p>
            <a:pPr lvl="1"/>
            <a:r>
              <a:rPr lang="es-ES_tradnl" dirty="0"/>
              <a:t>Viernes 5 de septiembre</a:t>
            </a:r>
          </a:p>
          <a:p>
            <a:r>
              <a:rPr lang="es-ES_tradnl" dirty="0">
                <a:solidFill>
                  <a:srgbClr val="002060"/>
                </a:solidFill>
              </a:rPr>
              <a:t>TP2</a:t>
            </a:r>
            <a:r>
              <a:rPr lang="es-ES_tradnl" dirty="0"/>
              <a:t>: Disponible pronto</a:t>
            </a:r>
          </a:p>
          <a:p>
            <a:pPr lvl="1"/>
            <a:r>
              <a:rPr lang="es-ES_tradnl" dirty="0"/>
              <a:t>Viernes 23 de septiembre</a:t>
            </a:r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1ra Exposición grupal</a:t>
            </a:r>
            <a:r>
              <a:rPr lang="es-ES_tradnl" dirty="0"/>
              <a:t>: Base de Datos. Consignas Disponibles</a:t>
            </a:r>
          </a:p>
          <a:p>
            <a:pPr lvl="1"/>
            <a:r>
              <a:rPr lang="es-ES_tradnl" dirty="0"/>
              <a:t>Viernes 26 de septiembre</a:t>
            </a:r>
          </a:p>
          <a:p>
            <a:pPr lvl="1"/>
            <a:endParaRPr lang="es-ES_tradnl" sz="1200" dirty="0"/>
          </a:p>
          <a:p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 o </a:t>
            </a:r>
            <a:r>
              <a:rPr lang="es-ES_tradnl" dirty="0">
                <a:hlinkClick r:id="rId2"/>
              </a:rPr>
              <a:t>Calendly</a:t>
            </a: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8B716-D772-C5D0-8F2B-0FC170A12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23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Tres artículos explotan la estimación de densidades en el ingreso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_tradnl" dirty="0" err="1"/>
              <a:t>Cengiz</a:t>
            </a:r>
            <a:r>
              <a:rPr lang="es-ES_tradnl" dirty="0"/>
              <a:t>, </a:t>
            </a:r>
            <a:r>
              <a:rPr lang="es-ES_tradnl" dirty="0" err="1"/>
              <a:t>Dube</a:t>
            </a:r>
            <a:r>
              <a:rPr lang="es-ES_tradnl" dirty="0"/>
              <a:t>, Linder &amp; </a:t>
            </a:r>
            <a:r>
              <a:rPr lang="es-ES_tradnl" dirty="0" err="1"/>
              <a:t>Zipperer</a:t>
            </a:r>
            <a:r>
              <a:rPr lang="es-ES_tradnl" dirty="0"/>
              <a:t> (2021)</a:t>
            </a:r>
          </a:p>
          <a:p>
            <a:pPr marL="457200" lvl="1" indent="0">
              <a:buNone/>
            </a:pPr>
            <a:r>
              <a:rPr lang="es-ES_tradnl" dirty="0"/>
              <a:t>Estiman cambios en el empleo usando </a:t>
            </a:r>
            <a:r>
              <a:rPr lang="es-ES_tradnl" dirty="0" err="1">
                <a:solidFill>
                  <a:srgbClr val="FF0000"/>
                </a:solidFill>
              </a:rPr>
              <a:t>quasi</a:t>
            </a:r>
            <a:r>
              <a:rPr lang="es-ES_tradnl" dirty="0">
                <a:solidFill>
                  <a:srgbClr val="FF0000"/>
                </a:solidFill>
              </a:rPr>
              <a:t>-histogramas</a:t>
            </a:r>
            <a:r>
              <a:rPr lang="es-ES_tradnl" dirty="0"/>
              <a:t> luego de aumentos en el salario mínimo de EEUU</a:t>
            </a:r>
          </a:p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/>
              <a:t>Jales (2016)</a:t>
            </a:r>
          </a:p>
          <a:p>
            <a:pPr marL="457200" lvl="1" indent="0">
              <a:buNone/>
            </a:pPr>
            <a:r>
              <a:rPr lang="es-ES_tradnl" dirty="0"/>
              <a:t>Estima cambios en el mercado de trabajo usando densidades de </a:t>
            </a:r>
            <a:r>
              <a:rPr lang="es-ES_tradnl" dirty="0">
                <a:solidFill>
                  <a:srgbClr val="FF0000"/>
                </a:solidFill>
              </a:rPr>
              <a:t>Kernels </a:t>
            </a:r>
            <a:r>
              <a:rPr lang="es-ES_tradnl" dirty="0"/>
              <a:t>luego de cambios de salario mínimo en Brasil</a:t>
            </a:r>
          </a:p>
          <a:p>
            <a:pPr marL="0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 startAt="3"/>
            </a:pPr>
            <a:r>
              <a:rPr lang="es-ES_tradnl" dirty="0"/>
              <a:t>Di Nardo, </a:t>
            </a:r>
            <a:r>
              <a:rPr lang="es-ES_tradnl" dirty="0" err="1"/>
              <a:t>Fortin</a:t>
            </a:r>
            <a:r>
              <a:rPr lang="es-ES_tradnl" dirty="0"/>
              <a:t>, &amp; Lemieux (1996)</a:t>
            </a:r>
          </a:p>
          <a:p>
            <a:pPr marL="457200" lvl="1" indent="0">
              <a:buNone/>
            </a:pPr>
            <a:r>
              <a:rPr lang="es-ES_tradnl" dirty="0"/>
              <a:t>Estiman cambios de la desigualdad del ingreso usando </a:t>
            </a:r>
            <a:r>
              <a:rPr lang="es-ES_tradnl" dirty="0">
                <a:solidFill>
                  <a:srgbClr val="FF0000"/>
                </a:solidFill>
              </a:rPr>
              <a:t>Kernels</a:t>
            </a:r>
            <a:r>
              <a:rPr lang="es-ES_tradnl" dirty="0"/>
              <a:t> luego de cambios en la cantidad de empleados sindicalizados en EEUU</a:t>
            </a:r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“</a:t>
            </a:r>
            <a:r>
              <a:rPr lang="es-ES_tradnl" dirty="0" err="1"/>
              <a:t>quasi</a:t>
            </a:r>
            <a:r>
              <a:rPr lang="es-ES_tradnl" dirty="0"/>
              <a:t>”-Histogramas en el empleo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Cengiz, D., Dube, A., Lindner, A., &amp; </a:t>
            </a:r>
            <a:r>
              <a:rPr lang="en-US" dirty="0" err="1"/>
              <a:t>Zipperer</a:t>
            </a:r>
            <a:r>
              <a:rPr lang="en-US" dirty="0"/>
              <a:t>, B. (2019). The effect of minimum wages on low-wage jobs. </a:t>
            </a:r>
            <a:r>
              <a:rPr lang="en-US" i="1" dirty="0"/>
              <a:t>The Quarterly Journal of Economics</a:t>
            </a:r>
            <a:r>
              <a:rPr lang="en-US" dirty="0"/>
              <a:t>, 134(3), 1405-1454.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39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1E957-B607-11E7-D38B-4DD78C1AA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Contexto del artículo sobre salario mínimo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DD48-5A0C-6E85-ACDD-F25FA845F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Debate general: ¿Cuál es el impacto de subir el salario mínimo en el empleo?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la política: “</a:t>
            </a:r>
            <a:r>
              <a:rPr lang="es-ES_tradnl" dirty="0">
                <a:solidFill>
                  <a:srgbClr val="002060"/>
                </a:solidFill>
              </a:rPr>
              <a:t>salario justo</a:t>
            </a:r>
            <a:r>
              <a:rPr lang="es-ES_tradnl" dirty="0"/>
              <a:t>” de los trabajadores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Desde Eco 1: predicción de </a:t>
            </a:r>
            <a:r>
              <a:rPr lang="es-ES_tradnl" dirty="0">
                <a:solidFill>
                  <a:srgbClr val="002060"/>
                </a:solidFill>
              </a:rPr>
              <a:t>desempleo</a:t>
            </a:r>
            <a:r>
              <a:rPr lang="es-ES_tradnl" dirty="0"/>
              <a:t> bajo </a:t>
            </a:r>
            <a:r>
              <a:rPr lang="es-ES_tradnl" dirty="0">
                <a:solidFill>
                  <a:srgbClr val="FF0000"/>
                </a:solidFill>
              </a:rPr>
              <a:t>competencia perfecta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En EEUU: </a:t>
            </a:r>
            <a:r>
              <a:rPr lang="es-ES_tradnl" dirty="0">
                <a:solidFill>
                  <a:srgbClr val="002060"/>
                </a:solidFill>
              </a:rPr>
              <a:t>2% de la fuerza laboral </a:t>
            </a:r>
            <a:r>
              <a:rPr lang="es-ES_tradnl" dirty="0"/>
              <a:t>cobra el salario mínimo de 7.25 USD la hora en 2018 (1.7 millones de trabajadores)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CE299-E12C-E9E1-41D7-2BABA545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83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3600" dirty="0" err="1"/>
                  <a:t>En</a:t>
                </a:r>
                <a:r>
                  <a:rPr lang="en-US" sz="3600" dirty="0"/>
                  <a:t> </a:t>
                </a:r>
                <a:r>
                  <a:rPr lang="en-US" sz="3600" dirty="0" err="1"/>
                  <a:t>teoria</a:t>
                </a:r>
                <a:r>
                  <a:rPr lang="en-US" sz="3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s-AR" sz="3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AR" sz="3600" b="0" i="1" smtClean="0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  <m:r>
                      <a:rPr lang="es-AR" sz="3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AR" sz="3600" i="1">
                        <a:latin typeface="Cambria Math" panose="02040503050406030204" pitchFamily="18" charset="0"/>
                      </a:rPr>
                      <m:t>𝐸𝑚</m:t>
                    </m:r>
                    <m:sSup>
                      <m:sSupPr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s-AR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AR" sz="36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s-AR" sz="36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acc>
                          <m:accPr>
                            <m:chr m:val="̅"/>
                            <m:ctrlPr>
                              <a:rPr lang="es-AR" sz="3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AR" sz="3600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</m:d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E33DF3-3691-4D54-9775-E38290C782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20680" y="182245"/>
                <a:ext cx="10515600" cy="1325563"/>
              </a:xfrm>
              <a:blipFill>
                <a:blip r:embed="rId2"/>
                <a:stretch>
                  <a:fillRect l="-180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12ABDB8-7F93-44AB-9A12-4876239AE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45" t="20704" r="28809" b="5302"/>
          <a:stretch/>
        </p:blipFill>
        <p:spPr>
          <a:xfrm>
            <a:off x="2926080" y="1384637"/>
            <a:ext cx="6304801" cy="5108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EEA5F8-8AA1-2D80-F5D2-DEE0529430D4}"/>
              </a:ext>
            </a:extLst>
          </p:cNvPr>
          <p:cNvSpPr txBox="1"/>
          <p:nvPr/>
        </p:nvSpPr>
        <p:spPr>
          <a:xfrm>
            <a:off x="9036424" y="1792941"/>
            <a:ext cx="22998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>
                <a:latin typeface="Gill Sans Nova Light" panose="020B0302020104020203" pitchFamily="34" charset="0"/>
              </a:rPr>
              <a:t>¿</a:t>
            </a:r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Diferencias</a:t>
            </a:r>
            <a:r>
              <a:rPr lang="es-ES_tradnl" sz="2800" dirty="0">
                <a:latin typeface="Gill Sans Nova Light" panose="020B0302020104020203" pitchFamily="34" charset="0"/>
              </a:rPr>
              <a:t> con un Histograma?</a:t>
            </a:r>
          </a:p>
        </p:txBody>
      </p:sp>
    </p:spTree>
    <p:extLst>
      <p:ext uri="{BB962C8B-B14F-4D97-AF65-F5344CB8AC3E}">
        <p14:creationId xmlns:p14="http://schemas.microsoft.com/office/powerpoint/2010/main" val="2118583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0621-BE55-4291-BBA6-09E149EB2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E9934-4CE4-422C-958B-A51B0DC7A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77" t="18856" r="29269" b="5302"/>
          <a:stretch/>
        </p:blipFill>
        <p:spPr>
          <a:xfrm>
            <a:off x="3742006" y="298621"/>
            <a:ext cx="7217205" cy="62607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/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80FB8D-6218-441A-88E2-40B835287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145" y="1690688"/>
                <a:ext cx="75965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/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sSub>
                        <m:sSubPr>
                          <m:ctrlP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s-A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𝝉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B8EEEE1-9B22-42F6-BF09-E2968F71A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7732" y="3429000"/>
                <a:ext cx="75965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25862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97DB2-98E0-334B-A5F0-7B9EB6BF1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concluyen los autores?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BEAB1-1E79-1B51-6FD9-C069D0A69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dirty="0"/>
              <a:t>Concluyen que el efecto general de cambios en el salario mínimo </a:t>
            </a:r>
            <a:r>
              <a:rPr lang="es-ES_tradnl" dirty="0">
                <a:solidFill>
                  <a:srgbClr val="FF0000"/>
                </a:solidFill>
              </a:rPr>
              <a:t>no tiene ningún efecto </a:t>
            </a:r>
            <a:r>
              <a:rPr lang="es-ES_tradnl" dirty="0"/>
              <a:t>en el </a:t>
            </a:r>
            <a:r>
              <a:rPr lang="es-ES_tradnl" dirty="0">
                <a:solidFill>
                  <a:srgbClr val="002060"/>
                </a:solidFill>
              </a:rPr>
              <a:t>empleo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Incluso cuando se sube </a:t>
            </a:r>
            <a:r>
              <a:rPr lang="es-ES_tradnl" dirty="0">
                <a:solidFill>
                  <a:srgbClr val="002060"/>
                </a:solidFill>
              </a:rPr>
              <a:t>$4 </a:t>
            </a:r>
            <a:r>
              <a:rPr lang="es-ES_tradnl" dirty="0"/>
              <a:t>(salario mínimo federal 7.25)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Limitación: sector transable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5CD73-08B7-3A06-D860-8292568C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40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Kernels en la Distribución del Ingreso y Salario Mínimo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Jales, H. (2018). </a:t>
            </a:r>
            <a:r>
              <a:rPr lang="es-ES_tradnl" dirty="0" err="1"/>
              <a:t>Estimating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effects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wage</a:t>
            </a:r>
            <a:r>
              <a:rPr lang="es-ES_tradnl" dirty="0"/>
              <a:t> in a </a:t>
            </a:r>
            <a:r>
              <a:rPr lang="es-ES_tradnl" dirty="0" err="1"/>
              <a:t>developing</a:t>
            </a:r>
            <a:r>
              <a:rPr lang="es-ES_tradnl" dirty="0"/>
              <a:t> country: A </a:t>
            </a:r>
            <a:r>
              <a:rPr lang="es-ES_tradnl" dirty="0" err="1"/>
              <a:t>density</a:t>
            </a:r>
            <a:r>
              <a:rPr lang="es-ES_tradnl" dirty="0"/>
              <a:t> </a:t>
            </a:r>
            <a:r>
              <a:rPr lang="es-ES_tradnl" dirty="0" err="1"/>
              <a:t>discontinuity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. </a:t>
            </a:r>
            <a:r>
              <a:rPr lang="es-ES_tradnl" i="1" dirty="0"/>
              <a:t>Journal </a:t>
            </a:r>
            <a:r>
              <a:rPr lang="es-ES_tradnl" i="1" dirty="0" err="1"/>
              <a:t>of</a:t>
            </a:r>
            <a:r>
              <a:rPr lang="es-ES_tradnl" i="1" dirty="0"/>
              <a:t> </a:t>
            </a:r>
            <a:r>
              <a:rPr lang="es-ES_tradnl" i="1" dirty="0" err="1"/>
              <a:t>Applied</a:t>
            </a:r>
            <a:r>
              <a:rPr lang="es-ES_tradnl" i="1" dirty="0"/>
              <a:t> </a:t>
            </a:r>
            <a:r>
              <a:rPr lang="es-ES_tradnl" i="1" dirty="0" err="1"/>
              <a:t>Econometrics</a:t>
            </a:r>
            <a:r>
              <a:rPr lang="es-ES_tradnl" dirty="0"/>
              <a:t>, 33(1), 29-51.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30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39BF9-4438-7CBD-C3CB-3F48B0A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Brasil de una idea similar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CA83A-2B8E-E7B9-BE8D-106F2162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Jales (2018) busca estimar la </a:t>
            </a:r>
            <a:r>
              <a:rPr lang="es-ES_tradnl" dirty="0">
                <a:solidFill>
                  <a:srgbClr val="002060"/>
                </a:solidFill>
              </a:rPr>
              <a:t>distribución conjunta </a:t>
            </a:r>
            <a:r>
              <a:rPr lang="es-ES_tradnl" dirty="0"/>
              <a:t>de: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del ingreso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en el sector formal e informal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Economía dual</a:t>
            </a:r>
            <a:r>
              <a:rPr lang="es-ES_tradnl" dirty="0"/>
              <a:t>: trabajadores deciden en que sector trabajar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164-576E-999B-5B68-52AAF99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3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Teóricas </a:t>
            </a:r>
          </a:p>
        </p:txBody>
      </p:sp>
      <p:pic>
        <p:nvPicPr>
          <p:cNvPr id="6" name="Content Placeholder 5" descr="A comparison of a normal distribution&#10;&#10;Description automatically generated">
            <a:extLst>
              <a:ext uri="{FF2B5EF4-FFF2-40B4-BE49-F238E27FC236}">
                <a16:creationId xmlns:a16="http://schemas.microsoft.com/office/drawing/2014/main" id="{DB12C179-57B0-056F-1435-BB6EFF79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33" y="1420522"/>
            <a:ext cx="10132534" cy="493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de Ingreso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49</a:t>
            </a:fld>
            <a:endParaRPr lang="en-US"/>
          </a:p>
        </p:txBody>
      </p:sp>
      <p:pic>
        <p:nvPicPr>
          <p:cNvPr id="8" name="Content Placeholder 7" descr="A collection of graphs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9293382-A5B4-160A-0DC2-F6E00340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47" y="1443038"/>
            <a:ext cx="7257627" cy="4985931"/>
          </a:xfrm>
        </p:spPr>
      </p:pic>
    </p:spTree>
    <p:extLst>
      <p:ext uri="{BB962C8B-B14F-4D97-AF65-F5344CB8AC3E}">
        <p14:creationId xmlns:p14="http://schemas.microsoft.com/office/powerpoint/2010/main" val="2404131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67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9867-C8D3-3033-AC06-DD39AB39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Implicancias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45C0-13DD-4FC9-2F50-85B64DB5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Muestra la </a:t>
            </a:r>
            <a:r>
              <a:rPr lang="es-ES_tradnl" dirty="0">
                <a:solidFill>
                  <a:srgbClr val="002060"/>
                </a:solidFill>
              </a:rPr>
              <a:t>discontinuidad</a:t>
            </a:r>
            <a:r>
              <a:rPr lang="es-ES_tradnl" dirty="0"/>
              <a:t> en el ingreso en el salario mínimo</a:t>
            </a:r>
          </a:p>
          <a:p>
            <a:pPr lvl="1"/>
            <a:r>
              <a:rPr lang="es-ES_tradnl" dirty="0"/>
              <a:t>Usa dicha discontinuidad para estimar la Probabilidad de no cumplir con el salario mínimo</a:t>
            </a:r>
          </a:p>
          <a:p>
            <a:pPr lvl="2"/>
            <a:r>
              <a:rPr lang="es-ES_tradnl" dirty="0"/>
              <a:t>Estimar probabilidad de pertenecer al sector informal</a:t>
            </a:r>
          </a:p>
          <a:p>
            <a:pPr lvl="1"/>
            <a:r>
              <a:rPr lang="es-ES_tradnl" dirty="0"/>
              <a:t>Estima una distribución latente en “ausencia del salario mínimo”</a:t>
            </a:r>
          </a:p>
          <a:p>
            <a:r>
              <a:rPr lang="es-ES_tradnl" dirty="0"/>
              <a:t>Efectos del salario mínimo en Brasil: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Desempleo</a:t>
            </a:r>
            <a:r>
              <a:rPr lang="es-ES_tradnl" dirty="0"/>
              <a:t> significativo</a:t>
            </a:r>
          </a:p>
          <a:p>
            <a:pPr lvl="1"/>
            <a:r>
              <a:rPr lang="es-ES_tradnl" dirty="0">
                <a:solidFill>
                  <a:srgbClr val="00B050"/>
                </a:solidFill>
              </a:rPr>
              <a:t>Aumento</a:t>
            </a:r>
            <a:r>
              <a:rPr lang="es-ES_tradnl" dirty="0"/>
              <a:t> del sector </a:t>
            </a:r>
            <a:r>
              <a:rPr lang="es-ES_tradnl" dirty="0">
                <a:solidFill>
                  <a:srgbClr val="002060"/>
                </a:solidFill>
              </a:rPr>
              <a:t>informal</a:t>
            </a:r>
          </a:p>
          <a:p>
            <a:r>
              <a:rPr lang="es-ES_tradnl" dirty="0"/>
              <a:t>Limitación: no tiene en cuenta la dinámica de las firmas y los trabajadores en conjunto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A019F-51EC-09AA-943B-94A6A5D8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4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3: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5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labor económica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_tradnl" dirty="0"/>
              <a:t>Preguntas clave en labor: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dirty="0" err="1"/>
              <a:t>Unions</a:t>
            </a:r>
            <a:r>
              <a:rPr lang="es-ES_tradnl" dirty="0"/>
              <a:t>)</a:t>
            </a:r>
          </a:p>
          <a:p>
            <a:r>
              <a:rPr lang="es-ES_tradnl" dirty="0"/>
              <a:t>Contribución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/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45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del Consumidor/</a:t>
            </a:r>
            <a:r>
              <a:rPr lang="es-ES_tradnl" dirty="0" err="1"/>
              <a:t>Behavioral</a:t>
            </a:r>
            <a:endParaRPr lang="es-ES_tradnl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061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con un interesante uso de Histogramas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Lu, Yuan, Wang, &amp; Zhang (2022)</a:t>
            </a:r>
          </a:p>
          <a:p>
            <a:pPr marL="457200" lvl="1" indent="0">
              <a:buNone/>
            </a:pPr>
            <a:r>
              <a:rPr lang="es-ES_tradnl" dirty="0"/>
              <a:t>Muestran como la disposición de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puede inducir a sesgos en la decisión de los consumidores a elegir violando reglas bien definidas </a:t>
            </a:r>
          </a:p>
          <a:p>
            <a:pPr marL="457200" lvl="1" indent="0">
              <a:buNone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Li &amp; Dorfman (2019)</a:t>
            </a:r>
          </a:p>
          <a:p>
            <a:pPr marL="457200" lvl="1" indent="0">
              <a:buNone/>
            </a:pPr>
            <a:r>
              <a:rPr lang="es-ES_tradnl" dirty="0"/>
              <a:t>Documenta la heterogeneidad en los hábitos de consumo de bebidas en EEUU usando </a:t>
            </a:r>
            <a:r>
              <a:rPr lang="es-ES_tradnl" dirty="0">
                <a:solidFill>
                  <a:srgbClr val="FF0000"/>
                </a:solidFill>
              </a:rPr>
              <a:t>histogramas</a:t>
            </a:r>
            <a:r>
              <a:rPr lang="es-ES_tradnl" dirty="0"/>
              <a:t> y muestran los posibles efectos de impuestos a las bebidas en su consumo según los hábitos.</a:t>
            </a:r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32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Histogramas distorsivos entre los productos y decisiones de consumo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Lu, T., Yuan, M., Wang, C., &amp; Zhang, X. (2022). </a:t>
            </a:r>
            <a:r>
              <a:rPr lang="es-ES_tradnl" dirty="0" err="1"/>
              <a:t>Histogram</a:t>
            </a:r>
            <a:r>
              <a:rPr lang="es-ES_tradnl" dirty="0"/>
              <a:t> </a:t>
            </a:r>
            <a:r>
              <a:rPr lang="es-ES_tradnl" dirty="0" err="1"/>
              <a:t>distortion</a:t>
            </a:r>
            <a:r>
              <a:rPr lang="es-ES_tradnl" dirty="0"/>
              <a:t> </a:t>
            </a:r>
            <a:r>
              <a:rPr lang="es-ES_tradnl" dirty="0" err="1"/>
              <a:t>bias</a:t>
            </a:r>
            <a:r>
              <a:rPr lang="es-ES_tradnl" dirty="0"/>
              <a:t> in </a:t>
            </a:r>
            <a:r>
              <a:rPr lang="es-ES_tradnl" dirty="0" err="1"/>
              <a:t>consumer</a:t>
            </a:r>
            <a:r>
              <a:rPr lang="es-ES_tradnl" dirty="0"/>
              <a:t> </a:t>
            </a:r>
            <a:r>
              <a:rPr lang="es-ES_tradnl" dirty="0" err="1"/>
              <a:t>choices</a:t>
            </a:r>
            <a:r>
              <a:rPr lang="es-ES_tradnl" dirty="0"/>
              <a:t>. </a:t>
            </a:r>
            <a:r>
              <a:rPr lang="es-ES_tradnl" i="1" dirty="0"/>
              <a:t>Management </a:t>
            </a:r>
            <a:r>
              <a:rPr lang="es-ES_tradnl" i="1" dirty="0" err="1"/>
              <a:t>Science</a:t>
            </a:r>
            <a:r>
              <a:rPr lang="es-ES_tradnl" dirty="0"/>
              <a:t>, 68(12), 8963-8978.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751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_tradnl" sz="4000"/>
              <a:t>Motivación: Decisiones viendo reviews</a:t>
            </a: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77751BA8-B437-CA9D-CC59-58A801D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22C402-8D01-159A-90E2-ACFCF70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Tomamos muchas decisiones mirando las estrellitas y los </a:t>
            </a:r>
            <a:r>
              <a:rPr lang="es-ES_tradnl" sz="2400" dirty="0" err="1"/>
              <a:t>reviews</a:t>
            </a:r>
            <a:endParaRPr lang="es-ES_tradnl" sz="2400" dirty="0"/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Ejemplo</a:t>
            </a:r>
            <a:r>
              <a:rPr lang="es-ES_tradnl" sz="2400" dirty="0"/>
              <a:t>: Google </a:t>
            </a:r>
            <a:r>
              <a:rPr lang="es-ES_tradnl" sz="2400" dirty="0" err="1"/>
              <a:t>Maps</a:t>
            </a:r>
            <a:r>
              <a:rPr lang="es-ES_tradnl" sz="2400" dirty="0"/>
              <a:t> para decidir donde tomar un café en Victoria (grafico izquierda).</a:t>
            </a:r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Rápida inspección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8C1CC4-2077-434E-BCF1-5D01C08A9B1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57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62156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Rating de películas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82BAEA-FC76-0309-B297-33FAA19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0" y="1690688"/>
            <a:ext cx="9417903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0B535-67B6-A951-87DD-5F4623997F16}"/>
              </a:ext>
            </a:extLst>
          </p:cNvPr>
          <p:cNvGrpSpPr/>
          <p:nvPr/>
        </p:nvGrpSpPr>
        <p:grpSpPr>
          <a:xfrm>
            <a:off x="3800186" y="1506486"/>
            <a:ext cx="4306427" cy="4986389"/>
            <a:chOff x="3800186" y="1506486"/>
            <a:chExt cx="4306427" cy="4986389"/>
          </a:xfrm>
        </p:grpSpPr>
        <p:pic>
          <p:nvPicPr>
            <p:cNvPr id="8" name="Picture 7" descr="A person holding a red button&#10;&#10;Description automatically generated">
              <a:extLst>
                <a:ext uri="{FF2B5EF4-FFF2-40B4-BE49-F238E27FC236}">
                  <a16:creationId xmlns:a16="http://schemas.microsoft.com/office/drawing/2014/main" id="{38996FC8-78C6-5800-C907-49BFA063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86" y="1506486"/>
              <a:ext cx="4306427" cy="4986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70F4B-4000-E7CB-7CF2-EE18327418B6}"/>
                </a:ext>
              </a:extLst>
            </p:cNvPr>
            <p:cNvSpPr txBox="1"/>
            <p:nvPr/>
          </p:nvSpPr>
          <p:spPr>
            <a:xfrm rot="20917999">
              <a:off x="4132499" y="2046356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C1D3-D1A4-8513-32BB-273D9E2A2824}"/>
                </a:ext>
              </a:extLst>
            </p:cNvPr>
            <p:cNvSpPr txBox="1"/>
            <p:nvPr/>
          </p:nvSpPr>
          <p:spPr>
            <a:xfrm rot="20886532">
              <a:off x="5825369" y="1702180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65BF-059B-8741-0B96-5566C4F3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Principal: Decisiones de consumo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2338-4315-11F2-9510-9A5119B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sz="3600" dirty="0"/>
              <a:t>Muchas decisiones de consumo se basan en una </a:t>
            </a:r>
            <a:r>
              <a:rPr lang="es-ES_tradnl" sz="3600" dirty="0">
                <a:solidFill>
                  <a:srgbClr val="002060"/>
                </a:solidFill>
              </a:rPr>
              <a:t>evaluación visual de la distribución </a:t>
            </a:r>
            <a:r>
              <a:rPr lang="es-ES_tradnl" sz="3600" dirty="0"/>
              <a:t>de rating en forma de </a:t>
            </a:r>
            <a:r>
              <a:rPr lang="es-ES_tradnl" sz="3600" dirty="0">
                <a:solidFill>
                  <a:srgbClr val="FF0000"/>
                </a:solidFill>
              </a:rPr>
              <a:t>histogramas</a:t>
            </a:r>
          </a:p>
          <a:p>
            <a:endParaRPr lang="es-ES_tradnl" sz="1400" dirty="0">
              <a:solidFill>
                <a:srgbClr val="FF0000"/>
              </a:solidFill>
            </a:endParaRPr>
          </a:p>
          <a:p>
            <a:r>
              <a:rPr lang="es-ES_tradnl" sz="3600" dirty="0">
                <a:solidFill>
                  <a:srgbClr val="002060"/>
                </a:solidFill>
              </a:rPr>
              <a:t>Argumento principal: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200" dirty="0"/>
              <a:t>Sesgos cognitivos de interpretación de gráficos </a:t>
            </a:r>
          </a:p>
          <a:p>
            <a:pPr lvl="2"/>
            <a:r>
              <a:rPr lang="es-ES_tradnl" sz="2800" dirty="0"/>
              <a:t>Las distribuciones de rating pueden inducir a sesgo del consumidor </a:t>
            </a:r>
          </a:p>
          <a:p>
            <a:pPr lvl="3"/>
            <a:r>
              <a:rPr lang="es-ES_tradnl" sz="2400" dirty="0"/>
              <a:t>-&gt; </a:t>
            </a:r>
            <a:r>
              <a:rPr lang="es-ES_tradnl" sz="2400" dirty="0">
                <a:solidFill>
                  <a:srgbClr val="002060"/>
                </a:solidFill>
              </a:rPr>
              <a:t>Sesgo de Distorsión de Histogramas </a:t>
            </a:r>
            <a:r>
              <a:rPr lang="es-ES_tradnl" sz="2400" dirty="0"/>
              <a:t>(HDB)</a:t>
            </a:r>
          </a:p>
          <a:p>
            <a:pPr lvl="3"/>
            <a:r>
              <a:rPr lang="es-ES_tradnl" sz="2400" dirty="0"/>
              <a:t>Barras más largas y sobresalientes son las </a:t>
            </a:r>
            <a:r>
              <a:rPr lang="es-ES_tradnl" sz="2400" dirty="0">
                <a:solidFill>
                  <a:srgbClr val="002060"/>
                </a:solidFill>
              </a:rPr>
              <a:t>primeras</a:t>
            </a:r>
            <a:r>
              <a:rPr lang="es-ES_tradnl" sz="2400" dirty="0"/>
              <a:t> que ayudan en la evaluación rápida de un gráfico.</a:t>
            </a:r>
          </a:p>
          <a:p>
            <a:pPr marL="0" indent="0">
              <a:buNone/>
            </a:pPr>
            <a:endParaRPr lang="es-ES_trad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BEE0-8F1F-D7FB-A977-8FCDCBE4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2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07F4A9-B988-5DAD-3298-11C92368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Una primera mirada a los datos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>
                    <a:solidFill>
                      <a:srgbClr val="0070C0"/>
                    </a:solidFill>
                  </a:rPr>
                  <a:t>Análisis Exploratorio de Datos 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s-ES_tradnl" dirty="0"/>
                  <a:t> Análisis Descriptivo</a:t>
                </a:r>
              </a:p>
              <a:p>
                <a:pPr lvl="1"/>
                <a:r>
                  <a:rPr lang="es-ES_tradnl" dirty="0"/>
                  <a:t>Entender la estructura de los datos</a:t>
                </a:r>
              </a:p>
              <a:p>
                <a:pPr lvl="1"/>
                <a:r>
                  <a:rPr lang="es-ES_tradnl" dirty="0"/>
                  <a:t>Ver patrones</a:t>
                </a:r>
              </a:p>
              <a:p>
                <a:pPr lvl="1"/>
                <a:r>
                  <a:rPr lang="es-ES_tradnl" dirty="0"/>
                  <a:t>Chequear problemas de calidad de los datos</a:t>
                </a:r>
              </a:p>
              <a:p>
                <a:pPr lvl="1"/>
                <a:r>
                  <a:rPr lang="es-ES_tradnl" dirty="0"/>
                  <a:t>Reordenar y preparar datos</a:t>
                </a:r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5" name="Marcador de contenido 4">
                <a:extLst>
                  <a:ext uri="{FF2B5EF4-FFF2-40B4-BE49-F238E27FC236}">
                    <a16:creationId xmlns:a16="http://schemas.microsoft.com/office/drawing/2014/main" id="{C5DD593A-7147-CD37-75C4-06FCBBF3D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689" t="-2907" r="-24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4D075A3-C434-4213-15D6-02291349E7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92121" y="2474758"/>
            <a:ext cx="5181600" cy="3083052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5C2238-1609-703C-6166-AEF67FE3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1C13CF3-E58C-89B9-523B-3A2B112E8FC3}"/>
              </a:ext>
            </a:extLst>
          </p:cNvPr>
          <p:cNvSpPr txBox="1"/>
          <p:nvPr/>
        </p:nvSpPr>
        <p:spPr>
          <a:xfrm>
            <a:off x="6292121" y="5557810"/>
            <a:ext cx="5181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900">
                <a:hlinkClick r:id="rId4" tooltip="https://devopedia.org/exploratory-data-analysis"/>
              </a:rPr>
              <a:t>Esta foto</a:t>
            </a:r>
            <a:r>
              <a:rPr lang="es-ES_tradnl" sz="900"/>
              <a:t> de Autor desconocido está bajo licencia </a:t>
            </a:r>
            <a:r>
              <a:rPr lang="es-ES_tradnl" sz="900">
                <a:hlinkClick r:id="rId5" tooltip="https://creativecommons.org/licenses/by-sa/3.0/"/>
              </a:rPr>
              <a:t>CC BY-SA</a:t>
            </a:r>
            <a:endParaRPr lang="es-ES_tradnl" sz="900"/>
          </a:p>
        </p:txBody>
      </p:sp>
    </p:spTree>
    <p:extLst>
      <p:ext uri="{BB962C8B-B14F-4D97-AF65-F5344CB8AC3E}">
        <p14:creationId xmlns:p14="http://schemas.microsoft.com/office/powerpoint/2010/main" val="40937164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86B-6E83-2CAF-0864-546AFE1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Experimento con posibles ratings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042F0FB-3938-26F7-B522-E74D0D80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22" y="1727415"/>
            <a:ext cx="9650704" cy="44057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74C-69F5-3990-80EE-08A95F6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60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C8C815-B976-99D0-5512-B2CD0AFE6E5D}"/>
              </a:ext>
            </a:extLst>
          </p:cNvPr>
          <p:cNvSpPr/>
          <p:nvPr/>
        </p:nvSpPr>
        <p:spPr>
          <a:xfrm>
            <a:off x="1115122" y="2383436"/>
            <a:ext cx="4835973" cy="410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90480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9A00-FCF2-A22C-3DE9-983D95C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de los estudios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389-697B-C281-0BE8-85DCEB7C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consumidores son sensibles a la forma de las distribuciones</a:t>
            </a:r>
          </a:p>
          <a:p>
            <a:endParaRPr lang="es-ES_tradnl" dirty="0"/>
          </a:p>
          <a:p>
            <a:r>
              <a:rPr lang="es-ES_tradnl" dirty="0"/>
              <a:t>Encuentran individuos que </a:t>
            </a:r>
            <a:r>
              <a:rPr lang="es-ES_tradnl" dirty="0">
                <a:solidFill>
                  <a:srgbClr val="002060"/>
                </a:solidFill>
              </a:rPr>
              <a:t>eligen películas de </a:t>
            </a:r>
            <a:r>
              <a:rPr lang="es-ES_tradnl" dirty="0">
                <a:solidFill>
                  <a:schemeClr val="accent2"/>
                </a:solidFill>
              </a:rPr>
              <a:t>bajo rating </a:t>
            </a:r>
            <a:r>
              <a:rPr lang="es-ES_tradnl" dirty="0"/>
              <a:t>por el </a:t>
            </a:r>
            <a:r>
              <a:rPr lang="es-ES_tradnl" dirty="0">
                <a:solidFill>
                  <a:srgbClr val="FF0000"/>
                </a:solidFill>
              </a:rPr>
              <a:t>alto sesgo </a:t>
            </a:r>
            <a:r>
              <a:rPr lang="es-ES_tradnl" dirty="0"/>
              <a:t>de distorsión de histogramas</a:t>
            </a:r>
          </a:p>
          <a:p>
            <a:pPr lvl="1"/>
            <a:r>
              <a:rPr lang="es-ES_tradnl" dirty="0"/>
              <a:t>Desvíos de la teoría clásica de comportamiento</a:t>
            </a:r>
          </a:p>
          <a:p>
            <a:pPr lvl="1"/>
            <a:endParaRPr lang="es-ES_tradnl" dirty="0"/>
          </a:p>
          <a:p>
            <a:r>
              <a:rPr lang="es-ES_tradnl" dirty="0"/>
              <a:t>Nos advierten de la </a:t>
            </a:r>
            <a:r>
              <a:rPr lang="es-ES_tradnl" dirty="0">
                <a:solidFill>
                  <a:srgbClr val="002060"/>
                </a:solidFill>
              </a:rPr>
              <a:t>importancia de la visualización grafica </a:t>
            </a:r>
            <a:r>
              <a:rPr lang="es-ES_tradnl" dirty="0"/>
              <a:t>de la información en las decisiones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4057-E87E-A715-49EE-561F4F3D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E62931-8EB4-42BB-BAAB-D8757BE66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400" dirty="0"/>
              <a:t>Aplicación 2: Hábitos de consumo de gaseosas y cervezas usando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Li, W., &amp; Dorfman, J. H. (2019). The implications of heterogeneous habit in consumer beverage purchases on soda and sin taxes.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Food Policy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, 84, 111-120.</a:t>
            </a:r>
          </a:p>
        </p:txBody>
      </p:sp>
      <p:pic>
        <p:nvPicPr>
          <p:cNvPr id="6" name="Picture 5" descr="A group of people holding beer glasses&#10;&#10;Description automatically generated">
            <a:extLst>
              <a:ext uri="{FF2B5EF4-FFF2-40B4-BE49-F238E27FC236}">
                <a16:creationId xmlns:a16="http://schemas.microsoft.com/office/drawing/2014/main" id="{7796BA86-BAE1-2ABC-1391-A36B67A8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92" r="1" b="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62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E3F3-59A2-4C2E-A1D8-5D9D9C19EA18}"/>
              </a:ext>
            </a:extLst>
          </p:cNvPr>
          <p:cNvSpPr txBox="1"/>
          <p:nvPr/>
        </p:nvSpPr>
        <p:spPr>
          <a:xfrm>
            <a:off x="369847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_tradnl" sz="700">
                <a:solidFill>
                  <a:srgbClr val="FFFFFF"/>
                </a:solidFill>
                <a:hlinkClick r:id="rId4" tooltip="https://commons.wikimedia.org/wiki/File:Cheers_be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ES_tradnl" sz="700">
                <a:solidFill>
                  <a:srgbClr val="FFFFFF"/>
                </a:solidFill>
              </a:rPr>
              <a:t> by Unknown Author is licensed under </a:t>
            </a:r>
            <a:r>
              <a:rPr lang="es-ES_tradn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ES_trad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19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9AD-ACCD-10F0-CBA4-6656FC0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Los consumidores somos distintos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617D-B070-69B3-8508-F04354B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Impuestos específicos a hábitos </a:t>
            </a:r>
            <a:r>
              <a:rPr lang="es-ES_tradnl" dirty="0">
                <a:solidFill>
                  <a:srgbClr val="002060"/>
                </a:solidFill>
              </a:rPr>
              <a:t>no saludables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Ejemplos: cigarrillo, comida chatarra, alcohol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Economistas</a:t>
            </a:r>
            <a:r>
              <a:rPr lang="es-ES_tradnl" dirty="0"/>
              <a:t>: Estiman la demanda por el producto, la posible recaudación de impuesto y cambios en el bienestar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Supuesto clave</a:t>
            </a:r>
            <a:r>
              <a:rPr lang="es-ES_tradnl" dirty="0"/>
              <a:t>: consumidores son iguales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Preferencias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Respuesta ante cambios en los precios (¿elasticidad?)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43A4-7867-6736-C190-70525F5E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73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681-6836-BA97-105A-89E14DD9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 de Habito en el Consumo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Usan el siguiente índice de hábito de consumo: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𝑖𝑗𝑡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_tradnl" dirty="0"/>
                  <a:t> consumo del producto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_tradnl" dirty="0"/>
                  <a:t> en el trimestre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_tradnl" dirty="0"/>
                  <a:t> en el hogar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 desvió estándar de consumo del producto en los últimos 8 trimestres (2 años)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mientras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alto </a:t>
                </a:r>
                <a:r>
                  <a:rPr lang="es-ES_tradnl" dirty="0"/>
                  <a:t>el índice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fuerte es el hábito </a:t>
                </a:r>
                <a:r>
                  <a:rPr lang="es-ES_tradnl" dirty="0"/>
                  <a:t>de dicho hogar en consumir ese producto.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90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AFA4-5FDA-3D63-6A2B-56F9C89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00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cerveza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65</a:t>
            </a:fld>
            <a:endParaRPr lang="en-US"/>
          </a:p>
        </p:txBody>
      </p:sp>
      <p:pic>
        <p:nvPicPr>
          <p:cNvPr id="8" name="Content Placeholder 7" descr="A graph of average consumption of beer&#10;&#10;Description automatically generated">
            <a:extLst>
              <a:ext uri="{FF2B5EF4-FFF2-40B4-BE49-F238E27FC236}">
                <a16:creationId xmlns:a16="http://schemas.microsoft.com/office/drawing/2014/main" id="{7B396AF4-D4D8-E908-5CAB-6DE7F227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46" y="1327150"/>
            <a:ext cx="9044108" cy="5029200"/>
          </a:xfrm>
        </p:spPr>
      </p:pic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EA7764FF-4439-0B18-340C-377CB643C507}"/>
              </a:ext>
            </a:extLst>
          </p:cNvPr>
          <p:cNvSpPr txBox="1"/>
          <p:nvPr/>
        </p:nvSpPr>
        <p:spPr>
          <a:xfrm>
            <a:off x="10268262" y="5608779"/>
            <a:ext cx="1510173" cy="5371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Gaseosas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7D05377-1BB2-4115-380D-0C1F55B7EE1B}"/>
              </a:ext>
            </a:extLst>
          </p:cNvPr>
          <p:cNvSpPr/>
          <p:nvPr/>
        </p:nvSpPr>
        <p:spPr>
          <a:xfrm>
            <a:off x="7000407" y="3552669"/>
            <a:ext cx="3617647" cy="223353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4566F084-AD41-A95F-248F-8BD56C0A289E}"/>
              </a:ext>
            </a:extLst>
          </p:cNvPr>
          <p:cNvSpPr txBox="1"/>
          <p:nvPr/>
        </p:nvSpPr>
        <p:spPr>
          <a:xfrm>
            <a:off x="6780572" y="2946025"/>
            <a:ext cx="40573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FF0000"/>
                </a:solidFill>
                <a:latin typeface="Gill Sans Nova Light" panose="020B0302020104020203" pitchFamily="34" charset="0"/>
              </a:rPr>
              <a:t>Consumidores inelásticos</a:t>
            </a:r>
          </a:p>
        </p:txBody>
      </p:sp>
    </p:spTree>
    <p:extLst>
      <p:ext uri="{BB962C8B-B14F-4D97-AF65-F5344CB8AC3E}">
        <p14:creationId xmlns:p14="http://schemas.microsoft.com/office/powerpoint/2010/main" val="94694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24E5-9E29-8688-2FF1-9B17DF91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importantes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455B-2280-627D-2784-16563410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 mostrar esta distribución de distintos hábitos de consumo de bebidas, los autores motivan un nuevo enfoque para estimar los </a:t>
            </a:r>
            <a:r>
              <a:rPr lang="es-ES_tradnl" dirty="0">
                <a:solidFill>
                  <a:srgbClr val="002060"/>
                </a:solidFill>
              </a:rPr>
              <a:t>efectos de un impuesto</a:t>
            </a:r>
            <a:r>
              <a:rPr lang="es-ES_tradnl" dirty="0"/>
              <a:t> en el </a:t>
            </a:r>
            <a:r>
              <a:rPr lang="es-ES_tradnl" dirty="0">
                <a:solidFill>
                  <a:srgbClr val="002060"/>
                </a:solidFill>
              </a:rPr>
              <a:t>consumo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bienestar</a:t>
            </a:r>
            <a:r>
              <a:rPr lang="es-ES_tradnl" dirty="0"/>
              <a:t>.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Implicancias</a:t>
            </a:r>
            <a:r>
              <a:rPr lang="es-ES_tradnl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Gran parte de la recaudación vendrá de </a:t>
            </a:r>
            <a:r>
              <a:rPr lang="es-ES_tradnl" dirty="0">
                <a:solidFill>
                  <a:srgbClr val="002060"/>
                </a:solidFill>
              </a:rPr>
              <a:t>consumidores inelásticos </a:t>
            </a:r>
            <a:r>
              <a:rPr lang="es-ES_tradnl" dirty="0"/>
              <a:t>(consumo fuerte por dicho producto)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Los </a:t>
            </a:r>
            <a:r>
              <a:rPr lang="es-ES_tradnl" dirty="0">
                <a:solidFill>
                  <a:srgbClr val="002060"/>
                </a:solidFill>
              </a:rPr>
              <a:t>consumidores menos “leales” </a:t>
            </a:r>
            <a:r>
              <a:rPr lang="es-ES_tradnl" dirty="0"/>
              <a:t>al producto, dejarán de consumirlo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¿Cambios en los hábitos?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1959-6424-3B92-73BF-923818C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198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Economía: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6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Economía Laboral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Preguntas clave</a:t>
            </a:r>
            <a:r>
              <a:rPr lang="es-ES_tradnl" dirty="0"/>
              <a:t>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endParaRPr lang="es-ES_tradnl" sz="1300" dirty="0"/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estudiados: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i="1" dirty="0" err="1"/>
              <a:t>Unions</a:t>
            </a:r>
            <a:r>
              <a:rPr lang="es-ES_tradnl" dirty="0"/>
              <a:t>)</a:t>
            </a:r>
          </a:p>
          <a:p>
            <a:pPr lvl="1"/>
            <a:endParaRPr lang="es-ES_tradnl" sz="1300" dirty="0"/>
          </a:p>
          <a:p>
            <a:r>
              <a:rPr lang="es-ES_tradnl" dirty="0">
                <a:solidFill>
                  <a:srgbClr val="00B050"/>
                </a:solidFill>
              </a:rPr>
              <a:t>Contribución</a:t>
            </a:r>
            <a:r>
              <a:rPr lang="es-ES_tradnl" dirty="0"/>
              <a:t>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>
                <a:solidFill>
                  <a:srgbClr val="FF0000"/>
                </a:solidFill>
              </a:rPr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602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3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AA8615-E344-B674-6A31-856DA23A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Estadística Descriptiva y Visualización 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8C2DEF80-69B1-9E6E-4EDC-857391054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091600"/>
              </p:ext>
            </p:extLst>
          </p:nvPr>
        </p:nvGraphicFramePr>
        <p:xfrm>
          <a:off x="838199" y="1825624"/>
          <a:ext cx="10389432" cy="38856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9794">
                  <a:extLst>
                    <a:ext uri="{9D8B030D-6E8A-4147-A177-3AD203B41FA5}">
                      <a16:colId xmlns:a16="http://schemas.microsoft.com/office/drawing/2014/main" val="1668011427"/>
                    </a:ext>
                  </a:extLst>
                </a:gridCol>
                <a:gridCol w="4137286">
                  <a:extLst>
                    <a:ext uri="{9D8B030D-6E8A-4147-A177-3AD203B41FA5}">
                      <a16:colId xmlns:a16="http://schemas.microsoft.com/office/drawing/2014/main" val="292872034"/>
                    </a:ext>
                  </a:extLst>
                </a:gridCol>
                <a:gridCol w="4032352">
                  <a:extLst>
                    <a:ext uri="{9D8B030D-6E8A-4147-A177-3AD203B41FA5}">
                      <a16:colId xmlns:a16="http://schemas.microsoft.com/office/drawing/2014/main" val="3269034270"/>
                    </a:ext>
                  </a:extLst>
                </a:gridCol>
              </a:tblGrid>
              <a:tr h="761738"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Estadística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Una Variable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2800" b="1" dirty="0">
                          <a:solidFill>
                            <a:schemeClr val="bg1"/>
                          </a:solidFill>
                          <a:latin typeface="Gill Sans Nova Light" panose="020B0302020104020203" pitchFamily="34" charset="0"/>
                        </a:rPr>
                        <a:t>Dos Variables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09496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Visual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Histogramas &amp; Kernels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caja (box-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plot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dispersión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Gráfico de barras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675422"/>
                  </a:ext>
                </a:extLst>
              </a:tr>
              <a:tr h="1561945"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No visual (</a:t>
                      </a:r>
                      <a:r>
                        <a:rPr lang="es-ES_tradnl" sz="2800" dirty="0" err="1">
                          <a:latin typeface="Gill Sans Nova Light" panose="020B0302020104020203" pitchFamily="34" charset="0"/>
                        </a:rPr>
                        <a:t>estadísicos</a:t>
                      </a:r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Media, mediana, varianza, cuantiles, etc.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2800" dirty="0">
                          <a:latin typeface="Gill Sans Nova Light" panose="020B0302020104020203" pitchFamily="34" charset="0"/>
                        </a:rPr>
                        <a:t>- Coeficientes de correlación parcial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1448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CA7759-2EA9-4817-BC2C-122529E92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625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Repasamos los principios de visualización de datos y motivamos el foco en una sola variable de interés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Motivación </a:t>
            </a:r>
            <a:r>
              <a:rPr lang="es-ES_tradnl" dirty="0">
                <a:solidFill>
                  <a:srgbClr val="002060"/>
                </a:solidFill>
              </a:rPr>
              <a:t>principal</a:t>
            </a:r>
            <a:r>
              <a:rPr lang="es-ES_tradnl" dirty="0"/>
              <a:t> para usar métodos no paramétricos en Economía: </a:t>
            </a:r>
            <a:r>
              <a:rPr lang="es-ES_tradnl" dirty="0">
                <a:solidFill>
                  <a:srgbClr val="002060"/>
                </a:solidFill>
              </a:rPr>
              <a:t>Distribuciones de Ingreso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Dos métodos </a:t>
            </a:r>
            <a:r>
              <a:rPr lang="es-ES_tradnl" dirty="0"/>
              <a:t>no paramétricos: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idea y formalmente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Kernels</a:t>
            </a:r>
            <a:r>
              <a:rPr lang="es-ES_tradnl" dirty="0"/>
              <a:t>: formula, intuición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Discutimos por primera vez del </a:t>
            </a:r>
            <a:r>
              <a:rPr lang="es-ES_tradnl" dirty="0">
                <a:solidFill>
                  <a:srgbClr val="002060"/>
                </a:solidFill>
              </a:rPr>
              <a:t>trade-off varianza-sesgo</a:t>
            </a: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dirty="0"/>
              <a:t>Revisamos la relevancia de hacer un buen histograma y </a:t>
            </a:r>
            <a:r>
              <a:rPr lang="es-ES_tradnl" dirty="0" err="1"/>
              <a:t>kernels</a:t>
            </a:r>
            <a:r>
              <a:rPr lang="es-ES_tradnl" dirty="0"/>
              <a:t> con aplicaciones en </a:t>
            </a:r>
            <a:r>
              <a:rPr lang="es-ES_tradnl" dirty="0">
                <a:solidFill>
                  <a:srgbClr val="002060"/>
                </a:solidFill>
              </a:rPr>
              <a:t>Economía Laboral y del Consumidor/</a:t>
            </a:r>
            <a:r>
              <a:rPr lang="es-ES_tradnl" dirty="0" err="1">
                <a:solidFill>
                  <a:srgbClr val="002060"/>
                </a:solidFill>
              </a:rPr>
              <a:t>Behavioral</a:t>
            </a: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gaseosas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6AEA320-2F6D-9985-620E-E417F966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91" y="1324692"/>
            <a:ext cx="9088017" cy="5031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73</a:t>
            </a:fld>
            <a:endParaRPr lang="en-US"/>
          </a:p>
        </p:txBody>
      </p:sp>
      <p:sp>
        <p:nvSpPr>
          <p:cNvPr id="3" name="TextBox 4">
            <a:hlinkClick r:id="rId3" action="ppaction://hlinksldjump"/>
            <a:extLst>
              <a:ext uri="{FF2B5EF4-FFF2-40B4-BE49-F238E27FC236}">
                <a16:creationId xmlns:a16="http://schemas.microsoft.com/office/drawing/2014/main" id="{F9B1BE28-CFBE-8F36-D37E-D042D590BF46}"/>
              </a:ext>
            </a:extLst>
          </p:cNvPr>
          <p:cNvSpPr txBox="1"/>
          <p:nvPr/>
        </p:nvSpPr>
        <p:spPr>
          <a:xfrm>
            <a:off x="10640008" y="5608779"/>
            <a:ext cx="1138427" cy="5232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latin typeface="Gill Sans Nova Light" panose="020B0302020104020203" pitchFamily="34" charset="0"/>
              </a:rPr>
              <a:t>Back</a:t>
            </a:r>
          </a:p>
        </p:txBody>
      </p:sp>
    </p:spTree>
    <p:extLst>
      <p:ext uri="{BB962C8B-B14F-4D97-AF65-F5344CB8AC3E}">
        <p14:creationId xmlns:p14="http://schemas.microsoft.com/office/powerpoint/2010/main" val="1302276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Breve repaso de los principios de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3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Para </a:t>
            </a:r>
            <a:r>
              <a:rPr lang="en-US" sz="2800" dirty="0" err="1"/>
              <a:t>Schwabish</a:t>
            </a:r>
            <a:r>
              <a:rPr lang="en-US" sz="2800" dirty="0"/>
              <a:t>, J. A. (2014),</a:t>
            </a:r>
            <a:r>
              <a:rPr lang="es-AR" sz="2800" dirty="0"/>
              <a:t> 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 en la etapa </a:t>
            </a:r>
            <a:r>
              <a:rPr lang="es-AR" sz="2800" dirty="0">
                <a:solidFill>
                  <a:srgbClr val="0070C0"/>
                </a:solidFill>
              </a:rPr>
              <a:t>descriptiva</a:t>
            </a:r>
            <a:r>
              <a:rPr lang="es-AR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Tres principios básicos: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568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5479</TotalTime>
  <Words>3042</Words>
  <Application>Microsoft Macintosh PowerPoint</Application>
  <PresentationFormat>Panorámica</PresentationFormat>
  <Paragraphs>454</Paragraphs>
  <Slides>73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82" baseType="lpstr">
      <vt:lpstr>Arial</vt:lpstr>
      <vt:lpstr>Calibri</vt:lpstr>
      <vt:lpstr>Cambria Math</vt:lpstr>
      <vt:lpstr>Gill Sans Nova Light</vt:lpstr>
      <vt:lpstr>Goudy Old Style</vt:lpstr>
      <vt:lpstr>Lato</vt:lpstr>
      <vt:lpstr>Times</vt:lpstr>
      <vt:lpstr>Times New Roman</vt:lpstr>
      <vt:lpstr>Office Theme</vt:lpstr>
      <vt:lpstr>Visualización II: Métodos No Paramétricos Histogramas &amp; Kernels</vt:lpstr>
      <vt:lpstr>En la clase de hoy</vt:lpstr>
      <vt:lpstr>Cuestiones operativas del curso: Próximos Deadlines</vt:lpstr>
      <vt:lpstr>Cuestiones operativas del curso: Próximos Deadlines</vt:lpstr>
      <vt:lpstr>Orden de Temas: Secuencia de Trabajo con Datos</vt:lpstr>
      <vt:lpstr>Motivación: Una primera mirada a los datos</vt:lpstr>
      <vt:lpstr>Estadística Descriptiva y Visualización </vt:lpstr>
      <vt:lpstr>Breve repaso de los principios de visualización de datos</vt:lpstr>
      <vt:lpstr>¿Por qué es importante una buena estrategia de visualización de datos?</vt:lpstr>
      <vt:lpstr>¡Practicamos de nuevo!</vt:lpstr>
      <vt:lpstr>En esta Clase nos enfocamos en Una Variable</vt:lpstr>
      <vt:lpstr>Métodos Paramétricos vs. No paramétricos: Distinción </vt:lpstr>
      <vt:lpstr>Lo que conocemos: Estimación Paramétrica</vt:lpstr>
      <vt:lpstr>Limitaciones: Modelos Paramétricos</vt:lpstr>
      <vt:lpstr>Modelos No Paramétricos: Idea </vt:lpstr>
      <vt:lpstr>Métodos No Paramétricos</vt:lpstr>
      <vt:lpstr>Objetivo: Conocer la  Distribución</vt:lpstr>
      <vt:lpstr>Una distribución teórica conocida</vt:lpstr>
      <vt:lpstr>Intuición: ¿Cómo estimamos la probabilidad de tirar el dardo en un punto y_0?</vt:lpstr>
      <vt:lpstr>Solución para conocer la Distribución</vt:lpstr>
      <vt:lpstr>Intuición: En términos más formales…</vt:lpstr>
      <vt:lpstr>Histogramas</vt:lpstr>
      <vt:lpstr>Ejemplo de Distribución del Salario en Perú</vt:lpstr>
      <vt:lpstr>Histograma: Formalmente I</vt:lpstr>
      <vt:lpstr>Histograma: Formalmente II</vt:lpstr>
      <vt:lpstr>Histograma: Formalmente III</vt:lpstr>
      <vt:lpstr>Histograma: Intuición  </vt:lpstr>
      <vt:lpstr>Sesgo del Histograma: Intuición </vt:lpstr>
      <vt:lpstr>Consideraciones para la Visualización</vt:lpstr>
      <vt:lpstr>Kernels</vt:lpstr>
      <vt:lpstr>Histograma: Formula e Intuición   </vt:lpstr>
      <vt:lpstr>Kernels: Formula</vt:lpstr>
      <vt:lpstr>Kernels: Intuición </vt:lpstr>
      <vt:lpstr>Kernels: Formalmente</vt:lpstr>
      <vt:lpstr>Kernels: Tipo de función I</vt:lpstr>
      <vt:lpstr>Kernels: Tipo de función II</vt:lpstr>
      <vt:lpstr>Kernels: Ilustración por tipo de función</vt:lpstr>
      <vt:lpstr>Propiedades del estimador de densidad de Kernel</vt:lpstr>
      <vt:lpstr>Tres Aplicaciones en Economía Laboral </vt:lpstr>
      <vt:lpstr>Tres artículos explotan la estimación de densidades en el ingreso</vt:lpstr>
      <vt:lpstr>Aplicación 1: “quasi”-Histogramas en el empleo</vt:lpstr>
      <vt:lpstr>Contexto del artículo sobre salario mínimo</vt:lpstr>
      <vt:lpstr>En teoria Δb+Δa=Emp^1 [w&lt;W ̅ ]-Emp^0 [w&lt;W ̅ ]</vt:lpstr>
      <vt:lpstr>Resultados</vt:lpstr>
      <vt:lpstr>¿Qué concluyen los autores? </vt:lpstr>
      <vt:lpstr>Aplicación 2: Kernels en la Distribución del Ingreso y Salario Mínimo </vt:lpstr>
      <vt:lpstr>Aplicación en Brasil de una idea similar</vt:lpstr>
      <vt:lpstr>Distribuciones Teóricas </vt:lpstr>
      <vt:lpstr>Distribuciones de Ingreso</vt:lpstr>
      <vt:lpstr>Implicancias</vt:lpstr>
      <vt:lpstr>Aplicación 3: Kernels en la Distribución del Ingreso</vt:lpstr>
      <vt:lpstr>Paper seminal en labor económica</vt:lpstr>
      <vt:lpstr>Ilustración de la distribución del ingreso</vt:lpstr>
      <vt:lpstr>Aplicaciones en Economía del Consumidor/Behavioral</vt:lpstr>
      <vt:lpstr>Dos artículos con un interesante uso de Histogramas</vt:lpstr>
      <vt:lpstr>Aplicación 1: Histogramas distorsivos entre los productos y decisiones de consumo</vt:lpstr>
      <vt:lpstr>Motivación: Decisiones viendo reviews</vt:lpstr>
      <vt:lpstr>Motivación: Rating de películas</vt:lpstr>
      <vt:lpstr>Idea Principal: Decisiones de consumo</vt:lpstr>
      <vt:lpstr>Experimento con posibles ratings</vt:lpstr>
      <vt:lpstr>Lecciones de los estudios</vt:lpstr>
      <vt:lpstr>Aplicación 2: Hábitos de consumo de gaseosas y cervezas usando histogramas</vt:lpstr>
      <vt:lpstr>Motivación: Los consumidores somos distintos</vt:lpstr>
      <vt:lpstr>Índice de Habito en el Consumo</vt:lpstr>
      <vt:lpstr>Distribución de consumo de cerveza</vt:lpstr>
      <vt:lpstr>Lecciones importantes</vt:lpstr>
      <vt:lpstr>Aplicación en Economía: Kernels en la Distribución del Ingreso</vt:lpstr>
      <vt:lpstr>Paper seminal en Economía Laboral</vt:lpstr>
      <vt:lpstr>Ilustración de la Distribución del Ingreso</vt:lpstr>
      <vt:lpstr>Conclusiones finales</vt:lpstr>
      <vt:lpstr>¿Qué aprendimos hoy?</vt:lpstr>
      <vt:lpstr>¿Dudas, consultas?</vt:lpstr>
      <vt:lpstr>Distribución de consumo de gaseosas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363</cp:revision>
  <dcterms:created xsi:type="dcterms:W3CDTF">2023-06-12T20:51:31Z</dcterms:created>
  <dcterms:modified xsi:type="dcterms:W3CDTF">2025-08-26T19:15:37Z</dcterms:modified>
</cp:coreProperties>
</file>